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 id="2147483648" r:id="rId2"/>
  </p:sldMasterIdLst>
  <p:notesMasterIdLst>
    <p:notesMasterId r:id="rId11"/>
  </p:notesMasterIdLst>
  <p:sldIdLst>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39" d="100"/>
          <a:sy n="39" d="100"/>
        </p:scale>
        <p:origin x="677"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C99A13-66A1-47A0-853C-C95583B808CE}" type="datetimeFigureOut">
              <a:rPr lang="en-GB" smtClean="0"/>
              <a:t>07/08/2023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6466D5-79F0-4BD0-868A-B1FC5FCDF0C4}" type="slidenum">
              <a:rPr lang="en-GB" smtClean="0"/>
              <a:t>‹#›</a:t>
            </a:fld>
            <a:endParaRPr lang="en-GB"/>
          </a:p>
        </p:txBody>
      </p:sp>
    </p:spTree>
    <p:extLst>
      <p:ext uri="{BB962C8B-B14F-4D97-AF65-F5344CB8AC3E}">
        <p14:creationId xmlns:p14="http://schemas.microsoft.com/office/powerpoint/2010/main" val="2079845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28600" indent="-228600" eaLnBrk="1" hangingPunct="1">
              <a:lnSpc>
                <a:spcPct val="90000"/>
              </a:lnSpc>
            </a:pPr>
            <a:r>
              <a:rPr lang="en-GB" altLang="en-US" dirty="0">
                <a:latin typeface="Arial" pitchFamily="34" charset="0"/>
                <a:cs typeface="Arial" pitchFamily="34" charset="0"/>
              </a:rPr>
              <a:t>Provided by the </a:t>
            </a:r>
            <a:r>
              <a:rPr lang="en-GB" altLang="en-US" b="1" dirty="0">
                <a:latin typeface="Arial" pitchFamily="34" charset="0"/>
                <a:cs typeface="Arial" pitchFamily="34" charset="0"/>
              </a:rPr>
              <a:t>A</a:t>
            </a:r>
            <a:r>
              <a:rPr lang="en-GB" altLang="en-US" dirty="0">
                <a:latin typeface="Arial" pitchFamily="34" charset="0"/>
                <a:cs typeface="Arial" pitchFamily="34" charset="0"/>
              </a:rPr>
              <a:t>dvanced </a:t>
            </a:r>
            <a:r>
              <a:rPr lang="en-GB" altLang="en-US" b="1" dirty="0">
                <a:latin typeface="Arial" pitchFamily="34" charset="0"/>
                <a:cs typeface="Arial" pitchFamily="34" charset="0"/>
              </a:rPr>
              <a:t>M</a:t>
            </a:r>
            <a:r>
              <a:rPr lang="en-GB" altLang="en-US" dirty="0">
                <a:latin typeface="Arial" pitchFamily="34" charset="0"/>
                <a:cs typeface="Arial" pitchFamily="34" charset="0"/>
              </a:rPr>
              <a:t>olecular </a:t>
            </a:r>
            <a:r>
              <a:rPr lang="en-GB" altLang="en-US" b="1" dirty="0">
                <a:latin typeface="Arial" pitchFamily="34" charset="0"/>
                <a:cs typeface="Arial" pitchFamily="34" charset="0"/>
              </a:rPr>
              <a:t>Gen</a:t>
            </a:r>
            <a:r>
              <a:rPr lang="en-GB" altLang="en-US" dirty="0">
                <a:latin typeface="Arial" pitchFamily="34" charset="0"/>
                <a:cs typeface="Arial" pitchFamily="34" charset="0"/>
              </a:rPr>
              <a:t>etics (</a:t>
            </a:r>
            <a:r>
              <a:rPr lang="en-GB" altLang="en-US" dirty="0" err="1">
                <a:latin typeface="Arial" pitchFamily="34" charset="0"/>
                <a:cs typeface="Arial" pitchFamily="34" charset="0"/>
              </a:rPr>
              <a:t>AMGen</a:t>
            </a:r>
            <a:r>
              <a:rPr lang="en-GB" altLang="en-US" dirty="0">
                <a:latin typeface="Arial" pitchFamily="34" charset="0"/>
                <a:cs typeface="Arial" pitchFamily="34" charset="0"/>
              </a:rPr>
              <a:t>) company to further biotechnology education</a:t>
            </a:r>
          </a:p>
          <a:p>
            <a:pPr marL="228600" indent="-228600" eaLnBrk="1" hangingPunct="1">
              <a:lnSpc>
                <a:spcPct val="90000"/>
              </a:lnSpc>
            </a:pPr>
            <a:r>
              <a:rPr lang="en-GB" altLang="en-US" dirty="0">
                <a:latin typeface="Arial" pitchFamily="34" charset="0"/>
                <a:cs typeface="Arial" pitchFamily="34" charset="0"/>
              </a:rPr>
              <a:t>  </a:t>
            </a:r>
          </a:p>
        </p:txBody>
      </p:sp>
      <p:sp>
        <p:nvSpPr>
          <p:cNvPr id="4" name="Slide Number Placeholder 3"/>
          <p:cNvSpPr>
            <a:spLocks noGrp="1"/>
          </p:cNvSpPr>
          <p:nvPr>
            <p:ph type="sldNum" sz="quarter" idx="10"/>
          </p:nvPr>
        </p:nvSpPr>
        <p:spPr/>
        <p:txBody>
          <a:bodyPr/>
          <a:lstStyle/>
          <a:p>
            <a:fld id="{70D09550-ABB2-4E5E-8B02-E61CE329044B}" type="slidenum">
              <a:rPr lang="en-GB" smtClean="0"/>
              <a:pPr/>
              <a:t>1</a:t>
            </a:fld>
            <a:endParaRPr lang="en-GB"/>
          </a:p>
        </p:txBody>
      </p:sp>
    </p:spTree>
    <p:extLst>
      <p:ext uri="{BB962C8B-B14F-4D97-AF65-F5344CB8AC3E}">
        <p14:creationId xmlns:p14="http://schemas.microsoft.com/office/powerpoint/2010/main" val="716159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0824219-71BA-4131-B97B-63830C19D574}" type="datetimeFigureOut">
              <a:rPr lang="en-GB" smtClean="0"/>
              <a:pPr/>
              <a:t>07/08/2023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CBECA7-240D-4C48-B2D9-343AA704CC5E}" type="slidenum">
              <a:rPr lang="en-GB" smtClean="0"/>
              <a:pPr/>
              <a:t>‹#›</a:t>
            </a:fld>
            <a:endParaRPr lang="en-GB"/>
          </a:p>
        </p:txBody>
      </p:sp>
    </p:spTree>
    <p:extLst>
      <p:ext uri="{BB962C8B-B14F-4D97-AF65-F5344CB8AC3E}">
        <p14:creationId xmlns:p14="http://schemas.microsoft.com/office/powerpoint/2010/main" val="3804955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824219-71BA-4131-B97B-63830C19D574}" type="datetimeFigureOut">
              <a:rPr lang="en-GB" smtClean="0"/>
              <a:pPr/>
              <a:t>07/08/2023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4CBECA7-240D-4C48-B2D9-343AA704CC5E}" type="slidenum">
              <a:rPr lang="en-GB" smtClean="0"/>
              <a:pPr/>
              <a:t>‹#›</a:t>
            </a:fld>
            <a:endParaRPr lang="en-GB"/>
          </a:p>
        </p:txBody>
      </p:sp>
    </p:spTree>
    <p:extLst>
      <p:ext uri="{BB962C8B-B14F-4D97-AF65-F5344CB8AC3E}">
        <p14:creationId xmlns:p14="http://schemas.microsoft.com/office/powerpoint/2010/main" val="520673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75D06-255A-99E1-E21C-C234D4B9792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30B5B9E-24E1-AF0D-FB2A-59C59BED7F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28DAA2-A5CB-8C62-0A88-CB67CFBFDE73}"/>
              </a:ext>
            </a:extLst>
          </p:cNvPr>
          <p:cNvSpPr>
            <a:spLocks noGrp="1"/>
          </p:cNvSpPr>
          <p:nvPr>
            <p:ph type="dt" sz="half" idx="10"/>
          </p:nvPr>
        </p:nvSpPr>
        <p:spPr/>
        <p:txBody>
          <a:bodyPr/>
          <a:lstStyle/>
          <a:p>
            <a:fld id="{F842234F-67FF-48C5-8CF3-E337654DAB63}" type="datetimeFigureOut">
              <a:rPr lang="en-GB" smtClean="0"/>
              <a:t>07/08/2023</a:t>
            </a:fld>
            <a:endParaRPr lang="en-GB"/>
          </a:p>
        </p:txBody>
      </p:sp>
      <p:sp>
        <p:nvSpPr>
          <p:cNvPr id="5" name="Footer Placeholder 4">
            <a:extLst>
              <a:ext uri="{FF2B5EF4-FFF2-40B4-BE49-F238E27FC236}">
                <a16:creationId xmlns:a16="http://schemas.microsoft.com/office/drawing/2014/main" id="{ED6EE517-5E60-EDD7-DDDF-F2B949AD7E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35939C-6753-77C3-DC38-7242142F1AAB}"/>
              </a:ext>
            </a:extLst>
          </p:cNvPr>
          <p:cNvSpPr>
            <a:spLocks noGrp="1"/>
          </p:cNvSpPr>
          <p:nvPr>
            <p:ph type="sldNum" sz="quarter" idx="12"/>
          </p:nvPr>
        </p:nvSpPr>
        <p:spPr/>
        <p:txBody>
          <a:bodyPr/>
          <a:lstStyle/>
          <a:p>
            <a:fld id="{A909F835-7255-4B74-9965-AB01415AC631}" type="slidenum">
              <a:rPr lang="en-GB" smtClean="0"/>
              <a:t>‹#›</a:t>
            </a:fld>
            <a:endParaRPr lang="en-GB"/>
          </a:p>
        </p:txBody>
      </p:sp>
    </p:spTree>
    <p:extLst>
      <p:ext uri="{BB962C8B-B14F-4D97-AF65-F5344CB8AC3E}">
        <p14:creationId xmlns:p14="http://schemas.microsoft.com/office/powerpoint/2010/main" val="528475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8CCFF5-25D8-450D-EA22-913719D8E73B}"/>
              </a:ext>
            </a:extLst>
          </p:cNvPr>
          <p:cNvSpPr>
            <a:spLocks noGrp="1"/>
          </p:cNvSpPr>
          <p:nvPr>
            <p:ph type="dt" sz="half" idx="10"/>
          </p:nvPr>
        </p:nvSpPr>
        <p:spPr/>
        <p:txBody>
          <a:bodyPr/>
          <a:lstStyle/>
          <a:p>
            <a:fld id="{F842234F-67FF-48C5-8CF3-E337654DAB63}" type="datetimeFigureOut">
              <a:rPr lang="en-GB" smtClean="0"/>
              <a:t>07/08/2023</a:t>
            </a:fld>
            <a:endParaRPr lang="en-GB"/>
          </a:p>
        </p:txBody>
      </p:sp>
      <p:sp>
        <p:nvSpPr>
          <p:cNvPr id="3" name="Footer Placeholder 2">
            <a:extLst>
              <a:ext uri="{FF2B5EF4-FFF2-40B4-BE49-F238E27FC236}">
                <a16:creationId xmlns:a16="http://schemas.microsoft.com/office/drawing/2014/main" id="{AA9A7253-120A-5529-BB19-F6ED1CA0264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2F0FF92-8F75-77A5-C806-E66671834F42}"/>
              </a:ext>
            </a:extLst>
          </p:cNvPr>
          <p:cNvSpPr>
            <a:spLocks noGrp="1"/>
          </p:cNvSpPr>
          <p:nvPr>
            <p:ph type="sldNum" sz="quarter" idx="12"/>
          </p:nvPr>
        </p:nvSpPr>
        <p:spPr/>
        <p:txBody>
          <a:bodyPr/>
          <a:lstStyle/>
          <a:p>
            <a:fld id="{A909F835-7255-4B74-9965-AB01415AC631}" type="slidenum">
              <a:rPr lang="en-GB" smtClean="0"/>
              <a:t>‹#›</a:t>
            </a:fld>
            <a:endParaRPr lang="en-GB"/>
          </a:p>
        </p:txBody>
      </p:sp>
    </p:spTree>
    <p:extLst>
      <p:ext uri="{BB962C8B-B14F-4D97-AF65-F5344CB8AC3E}">
        <p14:creationId xmlns:p14="http://schemas.microsoft.com/office/powerpoint/2010/main" val="31101988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824219-71BA-4131-B97B-63830C19D574}" type="datetimeFigureOut">
              <a:rPr lang="en-GB" smtClean="0"/>
              <a:pPr/>
              <a:t>07/08/2023</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BECA7-240D-4C48-B2D9-343AA704CC5E}" type="slidenum">
              <a:rPr lang="en-GB" smtClean="0"/>
              <a:pPr/>
              <a:t>‹#›</a:t>
            </a:fld>
            <a:endParaRPr lang="en-GB"/>
          </a:p>
        </p:txBody>
      </p:sp>
    </p:spTree>
    <p:extLst>
      <p:ext uri="{BB962C8B-B14F-4D97-AF65-F5344CB8AC3E}">
        <p14:creationId xmlns:p14="http://schemas.microsoft.com/office/powerpoint/2010/main" val="812771515"/>
      </p:ext>
    </p:extLst>
  </p:cSld>
  <p:clrMap bg1="lt1" tx1="dk1" bg2="lt2" tx2="dk2" accent1="accent1" accent2="accent2" accent3="accent3" accent4="accent4" accent5="accent5" accent6="accent6" hlink="hlink" folHlink="folHlink"/>
  <p:sldLayoutIdLst>
    <p:sldLayoutId id="2147483744" r:id="rId1"/>
    <p:sldLayoutId id="2147483749"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286718-4F9B-42B9-84DD-C69B6F2A18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B077D33-7104-09A2-9DFD-BEB087FCA1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3157002-8420-9CA6-A43C-CDE8444DC0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42234F-67FF-48C5-8CF3-E337654DAB63}" type="datetimeFigureOut">
              <a:rPr lang="en-GB" smtClean="0"/>
              <a:t>07/08/2023</a:t>
            </a:fld>
            <a:endParaRPr lang="en-GB"/>
          </a:p>
        </p:txBody>
      </p:sp>
      <p:sp>
        <p:nvSpPr>
          <p:cNvPr id="5" name="Footer Placeholder 4">
            <a:extLst>
              <a:ext uri="{FF2B5EF4-FFF2-40B4-BE49-F238E27FC236}">
                <a16:creationId xmlns:a16="http://schemas.microsoft.com/office/drawing/2014/main" id="{29D3D56B-A284-2789-CEEF-1DCCF9E96B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39FA49A-BD75-6FC6-F9FE-EEDAB8FCA5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09F835-7255-4B74-9965-AB01415AC631}" type="slidenum">
              <a:rPr lang="en-GB" smtClean="0"/>
              <a:t>‹#›</a:t>
            </a:fld>
            <a:endParaRPr lang="en-GB"/>
          </a:p>
        </p:txBody>
      </p:sp>
    </p:spTree>
    <p:extLst>
      <p:ext uri="{BB962C8B-B14F-4D97-AF65-F5344CB8AC3E}">
        <p14:creationId xmlns:p14="http://schemas.microsoft.com/office/powerpoint/2010/main" val="1570914475"/>
      </p:ext>
    </p:extLst>
  </p:cSld>
  <p:clrMap bg1="lt1" tx1="dk1" bg2="lt2" tx2="dk2" accent1="accent1" accent2="accent2" accent3="accent3" accent4="accent4" accent5="accent5" accent6="accent6" hlink="hlink" folHlink="folHlink"/>
  <p:sldLayoutIdLst>
    <p:sldLayoutId id="2147483650"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arep.med.harvard.edu/" TargetMode="External"/><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inews.co.uk/news/politics/gene-edited-products-supermarkets-george-eustice-1641349" TargetMode="External"/><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hyperlink" Target="https://www.dailymail.co.uk/sciencetech/article-10857053/The-gene-edited-Frankenfoods-hitting-shelves-soon-year.html" TargetMode="External"/><Relationship Id="rId5" Type="http://schemas.openxmlformats.org/officeDocument/2006/relationships/image" Target="../media/image7.png"/><Relationship Id="rId4" Type="http://schemas.openxmlformats.org/officeDocument/2006/relationships/image" Target="../media/image6.gif"/></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5Ylk9-zAeyE" TargetMode="External"/><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hyperlink" Target="https://www.jic.ac.uk/people/wendy-harwood/"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minipcr.com/crispr-paper-model/" TargetMode="External"/><Relationship Id="rId2" Type="http://schemas.openxmlformats.org/officeDocument/2006/relationships/hyperlink" Target="https://www.youtube.com/watch?v=4YKFw2KZA5o" TargetMode="Externa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hyperlink" Target="https://www.minipcr.com/crispr-paper-model/" TargetMode="External"/><Relationship Id="rId2" Type="http://schemas.openxmlformats.org/officeDocument/2006/relationships/hyperlink" Target="http://www.labxchange.org/" TargetMode="Externa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minipcr.com/crispr-paper-model/" TargetMode="External"/><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DBF50F6-DD88-4D9F-B7D3-79B989980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16BBDC2-6929-469E-B7C4-A03E77BF94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804672" y="5434228"/>
            <a:ext cx="10640754" cy="775845"/>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200" kern="1200">
                <a:solidFill>
                  <a:schemeClr val="tx2"/>
                </a:solidFill>
                <a:latin typeface="+mj-lt"/>
                <a:ea typeface="+mj-ea"/>
                <a:cs typeface="+mj-cs"/>
              </a:rPr>
              <a:t>COURSE 3: Wednesday 12</a:t>
            </a:r>
            <a:r>
              <a:rPr lang="en-US" sz="2200" kern="1200" baseline="30000">
                <a:solidFill>
                  <a:schemeClr val="tx2"/>
                </a:solidFill>
                <a:latin typeface="+mj-lt"/>
                <a:ea typeface="+mj-ea"/>
                <a:cs typeface="+mj-cs"/>
              </a:rPr>
              <a:t>th</a:t>
            </a:r>
            <a:r>
              <a:rPr lang="en-US" sz="2200" kern="1200">
                <a:solidFill>
                  <a:schemeClr val="tx2"/>
                </a:solidFill>
                <a:latin typeface="+mj-lt"/>
                <a:ea typeface="+mj-ea"/>
                <a:cs typeface="+mj-cs"/>
              </a:rPr>
              <a:t> July 2023</a:t>
            </a:r>
          </a:p>
          <a:p>
            <a:pPr>
              <a:lnSpc>
                <a:spcPct val="90000"/>
              </a:lnSpc>
              <a:spcBef>
                <a:spcPct val="0"/>
              </a:spcBef>
              <a:spcAft>
                <a:spcPts val="600"/>
              </a:spcAft>
            </a:pPr>
            <a:r>
              <a:rPr lang="en-US" sz="2200" kern="1200">
                <a:solidFill>
                  <a:schemeClr val="tx2"/>
                </a:solidFill>
                <a:latin typeface="+mj-lt"/>
                <a:ea typeface="+mj-ea"/>
                <a:cs typeface="+mj-cs"/>
              </a:rPr>
              <a:t>Dr. Phil Smith, MBE</a:t>
            </a:r>
          </a:p>
        </p:txBody>
      </p:sp>
      <p:grpSp>
        <p:nvGrpSpPr>
          <p:cNvPr id="18" name="Group 17">
            <a:extLst>
              <a:ext uri="{FF2B5EF4-FFF2-40B4-BE49-F238E27FC236}">
                <a16:creationId xmlns:a16="http://schemas.microsoft.com/office/drawing/2014/main" id="{C344E6B5-C9F5-4338-9E33-003B123731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flipH="1">
            <a:off x="-176402" y="170309"/>
            <a:ext cx="2514948" cy="2174333"/>
            <a:chOff x="-305" y="-4155"/>
            <a:chExt cx="2514948" cy="2174333"/>
          </a:xfrm>
        </p:grpSpPr>
        <p:sp>
          <p:nvSpPr>
            <p:cNvPr id="19" name="Freeform: Shape 18">
              <a:extLst>
                <a:ext uri="{FF2B5EF4-FFF2-40B4-BE49-F238E27FC236}">
                  <a16:creationId xmlns:a16="http://schemas.microsoft.com/office/drawing/2014/main" id="{C90B0F8D-9E81-4DE8-95D5-1A26E9390D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30BA43A-83E9-4C67-92A6-F247FB3700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2F3A0CC-EBFE-405D-B0C0-27DE361ED5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DF2E853E-B55A-4FFD-B90E-6FB4F31BD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3">
            <a:extLst>
              <a:ext uri="{FF2B5EF4-FFF2-40B4-BE49-F238E27FC236}">
                <a16:creationId xmlns:a16="http://schemas.microsoft.com/office/drawing/2014/main" id="{84F1CA46-1628-4F0F-9E42-7BBB695D8B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048" y="931573"/>
            <a:ext cx="10555905" cy="2612586"/>
          </a:xfrm>
          <a:prstGeom prst="rect">
            <a:avLst/>
          </a:prstGeom>
        </p:spPr>
      </p:pic>
      <p:grpSp>
        <p:nvGrpSpPr>
          <p:cNvPr id="24" name="Group 23">
            <a:extLst>
              <a:ext uri="{FF2B5EF4-FFF2-40B4-BE49-F238E27FC236}">
                <a16:creationId xmlns:a16="http://schemas.microsoft.com/office/drawing/2014/main" id="{FDFEDBF7-8E2C-46B8-9095-AE1D77E217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130554" y="4560733"/>
            <a:ext cx="3061445" cy="2297266"/>
            <a:chOff x="-305" y="-1"/>
            <a:chExt cx="3832880" cy="2876136"/>
          </a:xfrm>
        </p:grpSpPr>
        <p:sp>
          <p:nvSpPr>
            <p:cNvPr id="25" name="Freeform: Shape 24">
              <a:extLst>
                <a:ext uri="{FF2B5EF4-FFF2-40B4-BE49-F238E27FC236}">
                  <a16:creationId xmlns:a16="http://schemas.microsoft.com/office/drawing/2014/main" id="{60202872-FBB0-4F11-BC49-9FB400B21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0DEB2F40-D411-4D44-9638-AE0342C7F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507F7D91-A991-4196-AF73-327E04B562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178739A9-E67C-40E5-9468-0A68AEC54E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94433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09DDB225-BB65-F3B5-9ADC-CEE2BC1CAF42}"/>
              </a:ext>
            </a:extLst>
          </p:cNvPr>
          <p:cNvSpPr>
            <a:spLocks noChangeArrowheads="1"/>
          </p:cNvSpPr>
          <p:nvPr/>
        </p:nvSpPr>
        <p:spPr bwMode="auto">
          <a:xfrm>
            <a:off x="369205" y="268613"/>
            <a:ext cx="11289396" cy="395492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333333"/>
                </a:solidFill>
                <a:effectLst/>
                <a:latin typeface="+mn-lt"/>
              </a:rPr>
              <a:t>CRISPR-Cas9 genome editing has many different uses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33333"/>
                </a:solidFill>
                <a:effectLst/>
                <a:latin typeface="+mn-lt"/>
              </a:rPr>
              <a:t>One of the biggest promises of gene editing with CRISPR-Cas9 is to cure genetic diseases by correcting genetic mistakes.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400" dirty="0">
              <a:solidFill>
                <a:srgbClr val="333333"/>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33333"/>
                </a:solidFill>
                <a:effectLst/>
                <a:latin typeface="+mn-lt"/>
              </a:rPr>
              <a:t>Beyond curing diseases, CRISPR-Cas9 has the potential to improve agriculture, make us immune to infection, and allow for environmental engineering.</a:t>
            </a:r>
            <a:endParaRPr kumimoji="0" lang="en-US" altLang="en-US" sz="1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333333"/>
                </a:solidFill>
                <a:effectLst/>
                <a:latin typeface="+mn-lt"/>
              </a:rPr>
              <a:t>An example in agriculture that has already been realized is the non-browning mushroom. </a:t>
            </a:r>
            <a:r>
              <a:rPr kumimoji="0" lang="en-US" altLang="en-US" sz="1400" b="0" i="0" u="none" strike="noStrike" cap="none" normalizeH="0" baseline="0" dirty="0">
                <a:ln>
                  <a:noFill/>
                </a:ln>
                <a:solidFill>
                  <a:srgbClr val="333333"/>
                </a:solidFill>
                <a:effectLst/>
                <a:latin typeface="+mn-lt"/>
              </a:rPr>
              <a:t>The deletion of specific genes (called polyphenol oxidase or PPO genes) creates a non-browning mushroom, which hopefully reduces food waste. </a:t>
            </a:r>
            <a:endParaRPr kumimoji="0" lang="en-US" altLang="en-US" sz="1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mn-l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333333"/>
                </a:solidFill>
                <a:effectLst/>
                <a:latin typeface="+mn-lt"/>
              </a:rPr>
              <a:t>Immunity to infection:</a:t>
            </a:r>
            <a:r>
              <a:rPr kumimoji="0" lang="en-US" altLang="en-US" sz="1400" b="0" i="0" u="none" strike="noStrike" cap="none" normalizeH="0" baseline="0" dirty="0">
                <a:ln>
                  <a:noFill/>
                </a:ln>
                <a:solidFill>
                  <a:srgbClr val="333333"/>
                </a:solidFill>
                <a:effectLst/>
                <a:latin typeface="+mn-lt"/>
              </a:rPr>
              <a:t> Genome editing with CRISPR-Cas9 is presently used to disrupt a gene in human immune cells that produces (or codes for) a protein important for HIV entry. Deleting this gene confers resistance to HIV.</a:t>
            </a:r>
            <a:endParaRPr kumimoji="0" lang="en-US" altLang="en-US" sz="1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mn-l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33333"/>
                </a:solidFill>
                <a:effectLst/>
                <a:latin typeface="+mn-lt"/>
              </a:rPr>
              <a:t>By making CRISPR-Cas9 heritable, scientists are working on using this technology to modify the genome of whole species to eradicate disease. In the case of malaria, one possible strategy of </a:t>
            </a:r>
            <a:r>
              <a:rPr kumimoji="0" lang="en-US" altLang="en-US" sz="1400" b="1" i="0" u="none" strike="noStrike" cap="none" normalizeH="0" baseline="0" dirty="0">
                <a:ln>
                  <a:noFill/>
                </a:ln>
                <a:solidFill>
                  <a:srgbClr val="333333"/>
                </a:solidFill>
                <a:effectLst/>
                <a:latin typeface="+mn-lt"/>
              </a:rPr>
              <a:t>environmental engineering</a:t>
            </a:r>
            <a:r>
              <a:rPr kumimoji="0" lang="en-US" altLang="en-US" sz="1400" b="0" i="0" u="none" strike="noStrike" cap="none" normalizeH="0" baseline="0" dirty="0">
                <a:ln>
                  <a:noFill/>
                </a:ln>
                <a:solidFill>
                  <a:srgbClr val="333333"/>
                </a:solidFill>
                <a:effectLst/>
                <a:latin typeface="+mn-lt"/>
              </a:rPr>
              <a:t> is to ensure that all mosquito offspring will be male to reduce both disease transmission and the overall mosquito population. </a:t>
            </a:r>
            <a:endParaRPr kumimoji="0" lang="en-US" altLang="en-US" sz="1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mn-l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33333"/>
                </a:solidFill>
                <a:effectLst/>
                <a:latin typeface="+mn-lt"/>
              </a:rPr>
              <a:t>Other interesting applications of this groundbreaking gene editing tool include improvement in biofuels, the de-extinction of animal species, and human aging reversal. Keep in mind that many of the promises of CRISPR-Cas9 come with potential perils and ethical complications that need to be analyzed very carefully beforehand. Not everything that is technically doable should also be realized. More information about the promises and perils of CRISPR-Cas9 can be found</a:t>
            </a:r>
            <a:r>
              <a:rPr kumimoji="0" lang="en-US" altLang="en-US" sz="1400" b="0" i="0" u="none" strike="noStrike" cap="none" normalizeH="0" baseline="0" dirty="0">
                <a:ln>
                  <a:noFill/>
                </a:ln>
                <a:solidFill>
                  <a:srgbClr val="000000"/>
                </a:solidFill>
                <a:effectLst/>
                <a:latin typeface="+mn-lt"/>
                <a:cs typeface="Arial" panose="020B0604020202020204" pitchFamily="34" charset="0"/>
              </a:rPr>
              <a:t> </a:t>
            </a:r>
            <a:r>
              <a:rPr kumimoji="0" lang="en-US" altLang="en-US" sz="1400" b="0" i="0" u="sng" strike="noStrike" cap="none" normalizeH="0" baseline="0" dirty="0">
                <a:ln>
                  <a:noFill/>
                </a:ln>
                <a:solidFill>
                  <a:srgbClr val="0063C3"/>
                </a:solidFill>
                <a:effectLst/>
                <a:latin typeface="+mn-lt"/>
                <a:cs typeface="Arial" panose="020B0604020202020204" pitchFamily="34" charset="0"/>
                <a:hlinkClick r:id="rId2"/>
              </a:rPr>
              <a:t>here.</a:t>
            </a:r>
            <a:r>
              <a:rPr kumimoji="0" lang="en-US" altLang="en-US" sz="1400" b="0" i="0" u="none" strike="noStrike" cap="none" normalizeH="0" baseline="0" dirty="0">
                <a:ln>
                  <a:noFill/>
                </a:ln>
                <a:solidFill>
                  <a:srgbClr val="000000"/>
                </a:solidFill>
                <a:effectLst/>
                <a:latin typeface="+mn-lt"/>
                <a:cs typeface="Arial" panose="020B0604020202020204" pitchFamily="34" charset="0"/>
              </a:rPr>
              <a:t> </a:t>
            </a:r>
            <a:endParaRPr kumimoji="0" lang="en-US" altLang="en-US" sz="1400" b="0" i="0" u="none" strike="noStrike" cap="none" normalizeH="0" baseline="0" dirty="0">
              <a:ln>
                <a:noFill/>
              </a:ln>
              <a:solidFill>
                <a:schemeClr val="tx1"/>
              </a:solidFill>
              <a:effectLst/>
              <a:latin typeface="+mn-lt"/>
            </a:endParaRPr>
          </a:p>
        </p:txBody>
      </p:sp>
      <p:pic>
        <p:nvPicPr>
          <p:cNvPr id="1026" name="Picture 2" descr="Image shows geneticaly modified mushrooms">
            <a:extLst>
              <a:ext uri="{FF2B5EF4-FFF2-40B4-BE49-F238E27FC236}">
                <a16:creationId xmlns:a16="http://schemas.microsoft.com/office/drawing/2014/main" id="{234EF9C0-DD36-71B1-1424-859406491A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269" y="4470401"/>
            <a:ext cx="2809875" cy="18732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Microscopic image of HIV in early stages of growth on a host cell.">
            <a:extLst>
              <a:ext uri="{FF2B5EF4-FFF2-40B4-BE49-F238E27FC236}">
                <a16:creationId xmlns:a16="http://schemas.microsoft.com/office/drawing/2014/main" id="{9D948522-D4C1-66A3-F8A8-FC6E9317D0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3277" y="4454527"/>
            <a:ext cx="2845443" cy="1873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shows a mosquito drawing blood from a human host. ">
            <a:extLst>
              <a:ext uri="{FF2B5EF4-FFF2-40B4-BE49-F238E27FC236}">
                <a16:creationId xmlns:a16="http://schemas.microsoft.com/office/drawing/2014/main" id="{5F1F27D3-1F12-5388-22B7-17F32E8F84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4907" y="4440299"/>
            <a:ext cx="2845444" cy="188747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755C300-8659-7D3A-48AA-2B23A2FE91EC}"/>
              </a:ext>
            </a:extLst>
          </p:cNvPr>
          <p:cNvSpPr txBox="1"/>
          <p:nvPr/>
        </p:nvSpPr>
        <p:spPr>
          <a:xfrm>
            <a:off x="429600" y="6327777"/>
            <a:ext cx="2906937" cy="4001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666666"/>
                </a:solidFill>
                <a:effectLst/>
                <a:latin typeface="var(--font-normal)"/>
              </a:rPr>
              <a:t>White mushroom at a supermarket. (Image via Wiki Commons. CC0 1.0 )</a:t>
            </a:r>
            <a:endParaRPr kumimoji="0" lang="en-US" altLang="en-US" sz="1000" b="0" i="0" u="none" strike="noStrike" cap="none" normalizeH="0" baseline="0" dirty="0">
              <a:ln>
                <a:noFill/>
              </a:ln>
              <a:solidFill>
                <a:schemeClr val="tx1"/>
              </a:solidFill>
              <a:effectLst/>
            </a:endParaRPr>
          </a:p>
        </p:txBody>
      </p:sp>
      <p:sp>
        <p:nvSpPr>
          <p:cNvPr id="8" name="TextBox 7">
            <a:extLst>
              <a:ext uri="{FF2B5EF4-FFF2-40B4-BE49-F238E27FC236}">
                <a16:creationId xmlns:a16="http://schemas.microsoft.com/office/drawing/2014/main" id="{A0E7BA15-CD61-B616-8D45-E653CF1453AA}"/>
              </a:ext>
            </a:extLst>
          </p:cNvPr>
          <p:cNvSpPr txBox="1"/>
          <p:nvPr/>
        </p:nvSpPr>
        <p:spPr>
          <a:xfrm>
            <a:off x="4642529" y="6327777"/>
            <a:ext cx="2906937" cy="4001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666666"/>
                </a:solidFill>
                <a:effectLst/>
                <a:latin typeface="var(--font-normal)"/>
              </a:rPr>
              <a:t>HIV (in green) budding from a host cell (in blue). (Image is in the Public Domain via the CDC)</a:t>
            </a:r>
            <a:endParaRPr kumimoji="0" lang="en-US" altLang="en-US" sz="1000" b="0" i="0" u="none" strike="noStrike" cap="none" normalizeH="0" baseline="0" dirty="0">
              <a:ln>
                <a:noFill/>
              </a:ln>
              <a:solidFill>
                <a:schemeClr val="tx1"/>
              </a:solidFill>
              <a:effectLst/>
            </a:endParaRPr>
          </a:p>
        </p:txBody>
      </p:sp>
      <p:sp>
        <p:nvSpPr>
          <p:cNvPr id="10" name="TextBox 9">
            <a:extLst>
              <a:ext uri="{FF2B5EF4-FFF2-40B4-BE49-F238E27FC236}">
                <a16:creationId xmlns:a16="http://schemas.microsoft.com/office/drawing/2014/main" id="{36362E3D-3454-2137-A744-C39C581F747C}"/>
              </a:ext>
            </a:extLst>
          </p:cNvPr>
          <p:cNvSpPr txBox="1"/>
          <p:nvPr/>
        </p:nvSpPr>
        <p:spPr>
          <a:xfrm>
            <a:off x="8634907" y="6343651"/>
            <a:ext cx="2845444" cy="55399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666666"/>
                </a:solidFill>
                <a:effectLst/>
                <a:latin typeface="var(--font-normal)"/>
              </a:rPr>
              <a:t>Anopheles </a:t>
            </a:r>
            <a:r>
              <a:rPr kumimoji="0" lang="en-US" altLang="en-US" sz="1000" b="0" i="0" u="none" strike="noStrike" cap="none" normalizeH="0" baseline="0" dirty="0" err="1">
                <a:ln>
                  <a:noFill/>
                </a:ln>
                <a:solidFill>
                  <a:srgbClr val="666666"/>
                </a:solidFill>
                <a:effectLst/>
                <a:latin typeface="var(--font-normal)"/>
              </a:rPr>
              <a:t>stephensi</a:t>
            </a:r>
            <a:r>
              <a:rPr kumimoji="0" lang="en-US" altLang="en-US" sz="1000" b="0" i="0" u="none" strike="noStrike" cap="none" normalizeH="0" baseline="0" dirty="0">
                <a:ln>
                  <a:noFill/>
                </a:ln>
                <a:solidFill>
                  <a:srgbClr val="666666"/>
                </a:solidFill>
                <a:effectLst/>
                <a:latin typeface="var(--font-normal)"/>
              </a:rPr>
              <a:t> transmits a parasite called Malaria. (Image is in the Public Domain via the CDC)</a:t>
            </a:r>
            <a:endParaRPr kumimoji="0" lang="en-US" altLang="en-US" sz="10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903989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8630F-E20A-CC18-26C1-521E5DECEEE1}"/>
              </a:ext>
            </a:extLst>
          </p:cNvPr>
          <p:cNvSpPr>
            <a:spLocks noGrp="1"/>
          </p:cNvSpPr>
          <p:nvPr>
            <p:ph type="title"/>
          </p:nvPr>
        </p:nvSpPr>
        <p:spPr/>
        <p:txBody>
          <a:bodyPr>
            <a:normAutofit/>
          </a:bodyPr>
          <a:lstStyle/>
          <a:p>
            <a:r>
              <a:rPr lang="en-GB" dirty="0"/>
              <a:t>CRISPR Technology</a:t>
            </a:r>
          </a:p>
        </p:txBody>
      </p:sp>
      <p:sp>
        <p:nvSpPr>
          <p:cNvPr id="3" name="Content Placeholder 2">
            <a:extLst>
              <a:ext uri="{FF2B5EF4-FFF2-40B4-BE49-F238E27FC236}">
                <a16:creationId xmlns:a16="http://schemas.microsoft.com/office/drawing/2014/main" id="{CCA4E3EB-725F-FBAE-2BA0-962F8F31553F}"/>
              </a:ext>
            </a:extLst>
          </p:cNvPr>
          <p:cNvSpPr>
            <a:spLocks noGrp="1"/>
          </p:cNvSpPr>
          <p:nvPr>
            <p:ph idx="1"/>
          </p:nvPr>
        </p:nvSpPr>
        <p:spPr/>
        <p:txBody>
          <a:bodyPr/>
          <a:lstStyle/>
          <a:p>
            <a:r>
              <a:rPr lang="en-GB" b="0" i="0" dirty="0">
                <a:solidFill>
                  <a:srgbClr val="222222"/>
                </a:solidFill>
                <a:effectLst/>
              </a:rPr>
              <a:t>The application of CRISPR (</a:t>
            </a:r>
            <a:r>
              <a:rPr lang="en-GB" b="0" i="0" u="sng" dirty="0">
                <a:solidFill>
                  <a:srgbClr val="222222"/>
                </a:solidFill>
                <a:effectLst/>
              </a:rPr>
              <a:t>c</a:t>
            </a:r>
            <a:r>
              <a:rPr lang="en-GB" b="0" i="0" dirty="0">
                <a:solidFill>
                  <a:srgbClr val="222222"/>
                </a:solidFill>
                <a:effectLst/>
              </a:rPr>
              <a:t>lustered </a:t>
            </a:r>
            <a:r>
              <a:rPr lang="en-GB" b="0" i="0" u="sng" dirty="0">
                <a:solidFill>
                  <a:srgbClr val="222222"/>
                </a:solidFill>
                <a:effectLst/>
              </a:rPr>
              <a:t>r</a:t>
            </a:r>
            <a:r>
              <a:rPr lang="en-GB" b="0" i="0" dirty="0">
                <a:solidFill>
                  <a:srgbClr val="222222"/>
                </a:solidFill>
                <a:effectLst/>
              </a:rPr>
              <a:t>egularly </a:t>
            </a:r>
            <a:r>
              <a:rPr lang="en-GB" b="0" i="0" u="sng" dirty="0">
                <a:solidFill>
                  <a:srgbClr val="222222"/>
                </a:solidFill>
                <a:effectLst/>
              </a:rPr>
              <a:t>i</a:t>
            </a:r>
            <a:r>
              <a:rPr lang="en-GB" b="0" i="0" dirty="0">
                <a:solidFill>
                  <a:srgbClr val="222222"/>
                </a:solidFill>
                <a:effectLst/>
              </a:rPr>
              <a:t>nterspaced </a:t>
            </a:r>
            <a:r>
              <a:rPr lang="en-GB" b="0" i="0" u="sng" dirty="0">
                <a:solidFill>
                  <a:srgbClr val="222222"/>
                </a:solidFill>
                <a:effectLst/>
              </a:rPr>
              <a:t>s</a:t>
            </a:r>
            <a:r>
              <a:rPr lang="en-GB" b="0" i="0" dirty="0">
                <a:solidFill>
                  <a:srgbClr val="222222"/>
                </a:solidFill>
                <a:effectLst/>
              </a:rPr>
              <a:t>hort </a:t>
            </a:r>
            <a:r>
              <a:rPr lang="en-GB" b="0" i="0" u="sng" dirty="0">
                <a:solidFill>
                  <a:srgbClr val="222222"/>
                </a:solidFill>
                <a:effectLst/>
              </a:rPr>
              <a:t>p</a:t>
            </a:r>
            <a:r>
              <a:rPr lang="en-GB" b="0" i="0" dirty="0">
                <a:solidFill>
                  <a:srgbClr val="222222"/>
                </a:solidFill>
                <a:effectLst/>
              </a:rPr>
              <a:t>alindromic </a:t>
            </a:r>
            <a:r>
              <a:rPr lang="en-GB" b="0" i="0" u="sng" dirty="0">
                <a:solidFill>
                  <a:srgbClr val="222222"/>
                </a:solidFill>
                <a:effectLst/>
              </a:rPr>
              <a:t>r</a:t>
            </a:r>
            <a:r>
              <a:rPr lang="en-GB" b="0" i="0" dirty="0">
                <a:solidFill>
                  <a:srgbClr val="222222"/>
                </a:solidFill>
                <a:effectLst/>
              </a:rPr>
              <a:t>epeats) for genetic manipulation </a:t>
            </a:r>
            <a:r>
              <a:rPr lang="en-GB" i="0" dirty="0">
                <a:solidFill>
                  <a:srgbClr val="222222"/>
                </a:solidFill>
                <a:effectLst/>
              </a:rPr>
              <a:t>has </a:t>
            </a:r>
            <a:r>
              <a:rPr lang="en-GB" b="1" i="0" dirty="0">
                <a:solidFill>
                  <a:srgbClr val="222222"/>
                </a:solidFill>
                <a:effectLst/>
              </a:rPr>
              <a:t>revolutionized life science over the past few years</a:t>
            </a:r>
            <a:r>
              <a:rPr lang="en-GB" i="0" dirty="0">
                <a:solidFill>
                  <a:srgbClr val="222222"/>
                </a:solidFill>
                <a:effectLst/>
              </a:rPr>
              <a:t> (Zhang </a:t>
            </a:r>
            <a:r>
              <a:rPr lang="en-GB" i="1" dirty="0">
                <a:solidFill>
                  <a:srgbClr val="222222"/>
                </a:solidFill>
                <a:effectLst/>
              </a:rPr>
              <a:t>et al. </a:t>
            </a:r>
            <a:r>
              <a:rPr lang="en-GB" i="0" dirty="0">
                <a:solidFill>
                  <a:srgbClr val="222222"/>
                </a:solidFill>
                <a:effectLst/>
              </a:rPr>
              <a:t>2019).</a:t>
            </a:r>
          </a:p>
          <a:p>
            <a:pPr algn="l"/>
            <a:r>
              <a:rPr lang="en-GB" b="0" i="0" dirty="0">
                <a:solidFill>
                  <a:srgbClr val="007FA9"/>
                </a:solidFill>
                <a:effectLst/>
              </a:rPr>
              <a:t>“Like any new technology, CRISPR comes with risks … It was clear early on that there were going to be some real ethical challenges.” </a:t>
            </a:r>
            <a:r>
              <a:rPr lang="en-GB" b="0" i="0" dirty="0">
                <a:solidFill>
                  <a:srgbClr val="292929"/>
                </a:solidFill>
                <a:effectLst/>
              </a:rPr>
              <a:t>Jennifer </a:t>
            </a:r>
            <a:r>
              <a:rPr lang="en-GB" b="0" i="0" dirty="0" err="1">
                <a:solidFill>
                  <a:srgbClr val="292929"/>
                </a:solidFill>
                <a:effectLst/>
              </a:rPr>
              <a:t>Doudna</a:t>
            </a:r>
            <a:r>
              <a:rPr lang="en-GB" b="0" i="0" dirty="0">
                <a:solidFill>
                  <a:srgbClr val="292929"/>
                </a:solidFill>
                <a:effectLst/>
              </a:rPr>
              <a:t>, PhD, University of California, Berkeley</a:t>
            </a:r>
          </a:p>
          <a:p>
            <a:r>
              <a:rPr lang="en-GB" b="0" i="0" dirty="0">
                <a:solidFill>
                  <a:srgbClr val="393939"/>
                </a:solidFill>
                <a:effectLst/>
              </a:rPr>
              <a:t>After passing through parliament &amp; the Lords, Royal Assent was granted on 23 March 2023 to the </a:t>
            </a:r>
            <a:r>
              <a:rPr lang="en-GB" sz="2800" b="0" i="0" dirty="0">
                <a:effectLst/>
                <a:cs typeface="Calibri" panose="020F0502020204030204" pitchFamily="34" charset="0"/>
              </a:rPr>
              <a:t>Genetic Technology (Precision Breeding) Bill: 2022-23</a:t>
            </a:r>
            <a:endParaRPr lang="en-GB" b="0" i="0" dirty="0">
              <a:solidFill>
                <a:srgbClr val="393939"/>
              </a:solidFill>
              <a:effectLst/>
            </a:endParaRPr>
          </a:p>
          <a:p>
            <a:pPr algn="l"/>
            <a:endParaRPr lang="en-GB" b="0" i="0" dirty="0">
              <a:solidFill>
                <a:srgbClr val="292929"/>
              </a:solidFill>
              <a:effectLst/>
              <a:latin typeface="robotoregular"/>
            </a:endParaRPr>
          </a:p>
          <a:p>
            <a:endParaRPr lang="en-GB" dirty="0"/>
          </a:p>
        </p:txBody>
      </p:sp>
    </p:spTree>
    <p:extLst>
      <p:ext uri="{BB962C8B-B14F-4D97-AF65-F5344CB8AC3E}">
        <p14:creationId xmlns:p14="http://schemas.microsoft.com/office/powerpoint/2010/main" val="908949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BFAEB0-F902-C03E-AADF-D095B5AD7BF1}"/>
              </a:ext>
            </a:extLst>
          </p:cNvPr>
          <p:cNvPicPr>
            <a:picLocks noChangeAspect="1"/>
          </p:cNvPicPr>
          <p:nvPr/>
        </p:nvPicPr>
        <p:blipFill rotWithShape="1">
          <a:blip r:embed="rId2"/>
          <a:srcRect l="11651" t="24762" r="38444" b="17619"/>
          <a:stretch/>
        </p:blipFill>
        <p:spPr>
          <a:xfrm>
            <a:off x="375556" y="117927"/>
            <a:ext cx="6134281" cy="5666016"/>
          </a:xfrm>
          <a:prstGeom prst="rect">
            <a:avLst/>
          </a:prstGeom>
        </p:spPr>
      </p:pic>
      <p:sp>
        <p:nvSpPr>
          <p:cNvPr id="5" name="TextBox 4">
            <a:extLst>
              <a:ext uri="{FF2B5EF4-FFF2-40B4-BE49-F238E27FC236}">
                <a16:creationId xmlns:a16="http://schemas.microsoft.com/office/drawing/2014/main" id="{52251BB2-4291-D451-C106-CA83C1CBB3F1}"/>
              </a:ext>
            </a:extLst>
          </p:cNvPr>
          <p:cNvSpPr txBox="1"/>
          <p:nvPr/>
        </p:nvSpPr>
        <p:spPr>
          <a:xfrm>
            <a:off x="411117" y="5989741"/>
            <a:ext cx="6098720" cy="646331"/>
          </a:xfrm>
          <a:prstGeom prst="rect">
            <a:avLst/>
          </a:prstGeom>
          <a:noFill/>
        </p:spPr>
        <p:txBody>
          <a:bodyPr wrap="square">
            <a:spAutoFit/>
          </a:bodyPr>
          <a:lstStyle/>
          <a:p>
            <a:r>
              <a:rPr lang="en-GB" b="0" i="0" dirty="0">
                <a:solidFill>
                  <a:srgbClr val="637581"/>
                </a:solidFill>
                <a:effectLst/>
                <a:latin typeface="Red Hat Display"/>
              </a:rPr>
              <a:t>May 20, 2022: </a:t>
            </a:r>
            <a:r>
              <a:rPr lang="en-GB" b="0" i="0" dirty="0">
                <a:solidFill>
                  <a:srgbClr val="637581"/>
                </a:solidFill>
                <a:effectLst/>
                <a:latin typeface="Red Hat Display"/>
                <a:hlinkClick r:id="rId3"/>
              </a:rPr>
              <a:t>https://inews.co.uk/news/politics/gene-edited-products-supermarkets-george-eustice-1641349</a:t>
            </a:r>
            <a:r>
              <a:rPr lang="en-GB" b="0" i="0" dirty="0">
                <a:solidFill>
                  <a:srgbClr val="637581"/>
                </a:solidFill>
                <a:effectLst/>
                <a:latin typeface="Red Hat Display"/>
              </a:rPr>
              <a:t>  </a:t>
            </a:r>
            <a:endParaRPr lang="en-GB" dirty="0"/>
          </a:p>
        </p:txBody>
      </p:sp>
      <p:sp>
        <p:nvSpPr>
          <p:cNvPr id="7" name="TextBox 6">
            <a:extLst>
              <a:ext uri="{FF2B5EF4-FFF2-40B4-BE49-F238E27FC236}">
                <a16:creationId xmlns:a16="http://schemas.microsoft.com/office/drawing/2014/main" id="{990599EB-56E6-9B07-7451-B6715A38BBCA}"/>
              </a:ext>
            </a:extLst>
          </p:cNvPr>
          <p:cNvSpPr txBox="1"/>
          <p:nvPr/>
        </p:nvSpPr>
        <p:spPr>
          <a:xfrm>
            <a:off x="6819900" y="1120485"/>
            <a:ext cx="5143500" cy="923330"/>
          </a:xfrm>
          <a:prstGeom prst="rect">
            <a:avLst/>
          </a:prstGeom>
          <a:noFill/>
        </p:spPr>
        <p:txBody>
          <a:bodyPr wrap="square">
            <a:spAutoFit/>
          </a:bodyPr>
          <a:lstStyle/>
          <a:p>
            <a:pPr algn="l"/>
            <a:r>
              <a:rPr lang="en-GB" b="1" i="0" dirty="0">
                <a:solidFill>
                  <a:srgbClr val="000000"/>
                </a:solidFill>
                <a:effectLst/>
                <a:latin typeface="graphik"/>
              </a:rPr>
              <a:t>… The gene-edited 'Frankenfoods' that could be on supermarket shelves in the UK as soon as NEXT YEAR</a:t>
            </a:r>
          </a:p>
        </p:txBody>
      </p:sp>
      <p:pic>
        <p:nvPicPr>
          <p:cNvPr id="11" name="Picture 10" descr="A black and white text&#10;&#10;Description automatically generated">
            <a:extLst>
              <a:ext uri="{FF2B5EF4-FFF2-40B4-BE49-F238E27FC236}">
                <a16:creationId xmlns:a16="http://schemas.microsoft.com/office/drawing/2014/main" id="{33D27D88-9C86-0F01-09E6-C22CC5A430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2417" y="359227"/>
            <a:ext cx="3333750" cy="628650"/>
          </a:xfrm>
          <a:prstGeom prst="rect">
            <a:avLst/>
          </a:prstGeom>
        </p:spPr>
      </p:pic>
      <p:pic>
        <p:nvPicPr>
          <p:cNvPr id="13" name="Picture 12">
            <a:extLst>
              <a:ext uri="{FF2B5EF4-FFF2-40B4-BE49-F238E27FC236}">
                <a16:creationId xmlns:a16="http://schemas.microsoft.com/office/drawing/2014/main" id="{0AAD923D-F23F-177E-C379-5C4770E2C97E}"/>
              </a:ext>
            </a:extLst>
          </p:cNvPr>
          <p:cNvPicPr>
            <a:picLocks noChangeAspect="1"/>
          </p:cNvPicPr>
          <p:nvPr/>
        </p:nvPicPr>
        <p:blipFill rotWithShape="1">
          <a:blip r:embed="rId5"/>
          <a:srcRect l="3481" t="17381" r="5704" b="23624"/>
          <a:stretch/>
        </p:blipFill>
        <p:spPr>
          <a:xfrm>
            <a:off x="6832417" y="2371448"/>
            <a:ext cx="4984027" cy="2590164"/>
          </a:xfrm>
          <a:prstGeom prst="rect">
            <a:avLst/>
          </a:prstGeom>
        </p:spPr>
      </p:pic>
      <p:sp>
        <p:nvSpPr>
          <p:cNvPr id="14" name="TextBox 13">
            <a:extLst>
              <a:ext uri="{FF2B5EF4-FFF2-40B4-BE49-F238E27FC236}">
                <a16:creationId xmlns:a16="http://schemas.microsoft.com/office/drawing/2014/main" id="{56BD5B0A-5A57-D357-2BB9-9C73B5CD70CB}"/>
              </a:ext>
            </a:extLst>
          </p:cNvPr>
          <p:cNvSpPr txBox="1"/>
          <p:nvPr/>
        </p:nvSpPr>
        <p:spPr>
          <a:xfrm>
            <a:off x="6832417" y="5575443"/>
            <a:ext cx="4996544" cy="1200329"/>
          </a:xfrm>
          <a:prstGeom prst="rect">
            <a:avLst/>
          </a:prstGeom>
          <a:noFill/>
        </p:spPr>
        <p:txBody>
          <a:bodyPr wrap="square">
            <a:spAutoFit/>
          </a:bodyPr>
          <a:lstStyle/>
          <a:p>
            <a:r>
              <a:rPr lang="en-GB" b="0" i="0" dirty="0">
                <a:solidFill>
                  <a:srgbClr val="637581"/>
                </a:solidFill>
                <a:effectLst/>
                <a:latin typeface="Red Hat Display"/>
              </a:rPr>
              <a:t>May 27, 2022: </a:t>
            </a:r>
            <a:r>
              <a:rPr lang="en-GB" b="0" i="0" dirty="0">
                <a:solidFill>
                  <a:srgbClr val="637581"/>
                </a:solidFill>
                <a:effectLst/>
                <a:latin typeface="Red Hat Display"/>
                <a:hlinkClick r:id="rId6"/>
              </a:rPr>
              <a:t>https://www.dailymail.co.uk/sciencetech/article-10857053/The-gene-edited-Frankenfoods-hitting-shelves-soon-year.html</a:t>
            </a:r>
            <a:r>
              <a:rPr lang="en-GB" b="0" i="0" dirty="0">
                <a:solidFill>
                  <a:srgbClr val="637581"/>
                </a:solidFill>
                <a:effectLst/>
                <a:latin typeface="Red Hat Display"/>
              </a:rPr>
              <a:t> </a:t>
            </a:r>
            <a:endParaRPr lang="en-GB" dirty="0"/>
          </a:p>
        </p:txBody>
      </p:sp>
    </p:spTree>
    <p:extLst>
      <p:ext uri="{BB962C8B-B14F-4D97-AF65-F5344CB8AC3E}">
        <p14:creationId xmlns:p14="http://schemas.microsoft.com/office/powerpoint/2010/main" val="325686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A35CAC-85A4-19B7-9753-F2E14797DAF0}"/>
              </a:ext>
            </a:extLst>
          </p:cNvPr>
          <p:cNvPicPr>
            <a:picLocks noChangeAspect="1"/>
          </p:cNvPicPr>
          <p:nvPr/>
        </p:nvPicPr>
        <p:blipFill rotWithShape="1">
          <a:blip r:embed="rId2"/>
          <a:srcRect l="3651" t="14048" r="4540" b="13333"/>
          <a:stretch/>
        </p:blipFill>
        <p:spPr>
          <a:xfrm>
            <a:off x="2160814" y="391886"/>
            <a:ext cx="7870372" cy="4980214"/>
          </a:xfrm>
          <a:prstGeom prst="rect">
            <a:avLst/>
          </a:prstGeom>
          <a:ln w="34925">
            <a:solidFill>
              <a:schemeClr val="accent1"/>
            </a:solidFill>
          </a:ln>
        </p:spPr>
      </p:pic>
      <p:sp>
        <p:nvSpPr>
          <p:cNvPr id="6" name="TextBox 5">
            <a:extLst>
              <a:ext uri="{FF2B5EF4-FFF2-40B4-BE49-F238E27FC236}">
                <a16:creationId xmlns:a16="http://schemas.microsoft.com/office/drawing/2014/main" id="{AC90C50D-AC44-C97D-AFFC-670CC663D12F}"/>
              </a:ext>
            </a:extLst>
          </p:cNvPr>
          <p:cNvSpPr txBox="1"/>
          <p:nvPr/>
        </p:nvSpPr>
        <p:spPr>
          <a:xfrm>
            <a:off x="2160814" y="6096782"/>
            <a:ext cx="6096000" cy="369332"/>
          </a:xfrm>
          <a:prstGeom prst="rect">
            <a:avLst/>
          </a:prstGeom>
          <a:noFill/>
        </p:spPr>
        <p:txBody>
          <a:bodyPr wrap="square">
            <a:spAutoFit/>
          </a:bodyPr>
          <a:lstStyle/>
          <a:p>
            <a:r>
              <a:rPr lang="en-GB" b="0" i="0" dirty="0">
                <a:effectLst/>
                <a:latin typeface="Calibri" panose="020F0502020204030204" pitchFamily="34" charset="0"/>
                <a:hlinkClick r:id="rId3"/>
              </a:rPr>
              <a:t>CRISPR gene editing - what is it? - YouTube</a:t>
            </a:r>
            <a:endParaRPr lang="en-GB" dirty="0"/>
          </a:p>
        </p:txBody>
      </p:sp>
      <p:sp>
        <p:nvSpPr>
          <p:cNvPr id="8" name="TextBox 7">
            <a:extLst>
              <a:ext uri="{FF2B5EF4-FFF2-40B4-BE49-F238E27FC236}">
                <a16:creationId xmlns:a16="http://schemas.microsoft.com/office/drawing/2014/main" id="{8DF8A8D6-111B-631C-6022-9E2DE549BA9E}"/>
              </a:ext>
            </a:extLst>
          </p:cNvPr>
          <p:cNvSpPr txBox="1"/>
          <p:nvPr/>
        </p:nvSpPr>
        <p:spPr>
          <a:xfrm>
            <a:off x="2160814" y="5549775"/>
            <a:ext cx="7870372" cy="369332"/>
          </a:xfrm>
          <a:prstGeom prst="rect">
            <a:avLst/>
          </a:prstGeom>
          <a:noFill/>
        </p:spPr>
        <p:txBody>
          <a:bodyPr wrap="square">
            <a:spAutoFit/>
          </a:bodyPr>
          <a:lstStyle/>
          <a:p>
            <a:r>
              <a:rPr lang="en-GB" dirty="0">
                <a:hlinkClick r:id="rId4"/>
              </a:rPr>
              <a:t>https://www.jic.ac.uk/people/wendy-harwood/</a:t>
            </a:r>
            <a:endParaRPr lang="en-GB" dirty="0"/>
          </a:p>
        </p:txBody>
      </p:sp>
    </p:spTree>
    <p:extLst>
      <p:ext uri="{BB962C8B-B14F-4D97-AF65-F5344CB8AC3E}">
        <p14:creationId xmlns:p14="http://schemas.microsoft.com/office/powerpoint/2010/main" val="3292204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6B2C-70A4-DF54-7A76-19268D247587}"/>
              </a:ext>
            </a:extLst>
          </p:cNvPr>
          <p:cNvSpPr>
            <a:spLocks noGrp="1"/>
          </p:cNvSpPr>
          <p:nvPr>
            <p:ph type="title"/>
          </p:nvPr>
        </p:nvSpPr>
        <p:spPr/>
        <p:txBody>
          <a:bodyPr/>
          <a:lstStyle/>
          <a:p>
            <a:r>
              <a:rPr lang="en-GB" dirty="0"/>
              <a:t>Support materials for CRISPR-teaching (1 of 3)</a:t>
            </a:r>
          </a:p>
        </p:txBody>
      </p:sp>
      <p:sp>
        <p:nvSpPr>
          <p:cNvPr id="3" name="Content Placeholder 2">
            <a:extLst>
              <a:ext uri="{FF2B5EF4-FFF2-40B4-BE49-F238E27FC236}">
                <a16:creationId xmlns:a16="http://schemas.microsoft.com/office/drawing/2014/main" id="{196DDDB2-241D-CDE5-80DF-5D0A71D3DD6A}"/>
              </a:ext>
            </a:extLst>
          </p:cNvPr>
          <p:cNvSpPr>
            <a:spLocks noGrp="1"/>
          </p:cNvSpPr>
          <p:nvPr>
            <p:ph idx="1"/>
          </p:nvPr>
        </p:nvSpPr>
        <p:spPr/>
        <p:txBody>
          <a:bodyPr/>
          <a:lstStyle/>
          <a:p>
            <a:r>
              <a:rPr lang="en-GB" dirty="0">
                <a:hlinkClick r:id="rId2"/>
              </a:rPr>
              <a:t>CRISPR: Gene editing and beyond – YouTube</a:t>
            </a:r>
            <a:r>
              <a:rPr lang="en-GB" dirty="0"/>
              <a:t> </a:t>
            </a:r>
          </a:p>
          <a:p>
            <a:endParaRPr lang="en-GB" dirty="0">
              <a:hlinkClick r:id="rId3"/>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p:txBody>
      </p:sp>
      <p:pic>
        <p:nvPicPr>
          <p:cNvPr id="5" name="Picture 4">
            <a:extLst>
              <a:ext uri="{FF2B5EF4-FFF2-40B4-BE49-F238E27FC236}">
                <a16:creationId xmlns:a16="http://schemas.microsoft.com/office/drawing/2014/main" id="{CC63E016-8110-689B-BA32-3D85608B5C29}"/>
              </a:ext>
            </a:extLst>
          </p:cNvPr>
          <p:cNvPicPr>
            <a:picLocks noChangeAspect="1"/>
          </p:cNvPicPr>
          <p:nvPr/>
        </p:nvPicPr>
        <p:blipFill rotWithShape="1">
          <a:blip r:embed="rId4"/>
          <a:srcRect l="3643" t="20671" r="7803" b="16981"/>
          <a:stretch/>
        </p:blipFill>
        <p:spPr>
          <a:xfrm>
            <a:off x="2973587" y="2608743"/>
            <a:ext cx="6244826" cy="3517421"/>
          </a:xfrm>
          <a:prstGeom prst="rect">
            <a:avLst/>
          </a:prstGeom>
        </p:spPr>
      </p:pic>
    </p:spTree>
    <p:extLst>
      <p:ext uri="{BB962C8B-B14F-4D97-AF65-F5344CB8AC3E}">
        <p14:creationId xmlns:p14="http://schemas.microsoft.com/office/powerpoint/2010/main" val="2676800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6B2C-70A4-DF54-7A76-19268D247587}"/>
              </a:ext>
            </a:extLst>
          </p:cNvPr>
          <p:cNvSpPr>
            <a:spLocks noGrp="1"/>
          </p:cNvSpPr>
          <p:nvPr>
            <p:ph type="title"/>
          </p:nvPr>
        </p:nvSpPr>
        <p:spPr/>
        <p:txBody>
          <a:bodyPr/>
          <a:lstStyle/>
          <a:p>
            <a:r>
              <a:rPr lang="en-GB" dirty="0"/>
              <a:t>Support materials for CRISPR-teaching (2 of 3)</a:t>
            </a:r>
          </a:p>
        </p:txBody>
      </p:sp>
      <p:sp>
        <p:nvSpPr>
          <p:cNvPr id="3" name="Content Placeholder 2">
            <a:extLst>
              <a:ext uri="{FF2B5EF4-FFF2-40B4-BE49-F238E27FC236}">
                <a16:creationId xmlns:a16="http://schemas.microsoft.com/office/drawing/2014/main" id="{196DDDB2-241D-CDE5-80DF-5D0A71D3DD6A}"/>
              </a:ext>
            </a:extLst>
          </p:cNvPr>
          <p:cNvSpPr>
            <a:spLocks noGrp="1"/>
          </p:cNvSpPr>
          <p:nvPr>
            <p:ph idx="1"/>
          </p:nvPr>
        </p:nvSpPr>
        <p:spPr/>
        <p:txBody>
          <a:bodyPr/>
          <a:lstStyle/>
          <a:p>
            <a:r>
              <a:rPr lang="en-GB" dirty="0">
                <a:hlinkClick r:id="rId2"/>
              </a:rPr>
              <a:t>www.labxchange.org</a:t>
            </a:r>
            <a:r>
              <a:rPr lang="en-GB" dirty="0"/>
              <a:t> </a:t>
            </a:r>
          </a:p>
          <a:p>
            <a:endParaRPr lang="en-GB" dirty="0">
              <a:hlinkClick r:id="rId3"/>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p:txBody>
      </p:sp>
      <p:pic>
        <p:nvPicPr>
          <p:cNvPr id="6" name="Picture 5">
            <a:extLst>
              <a:ext uri="{FF2B5EF4-FFF2-40B4-BE49-F238E27FC236}">
                <a16:creationId xmlns:a16="http://schemas.microsoft.com/office/drawing/2014/main" id="{9F12F054-F81B-CCCA-E51E-505B6A69A7B1}"/>
              </a:ext>
            </a:extLst>
          </p:cNvPr>
          <p:cNvPicPr>
            <a:picLocks noChangeAspect="1"/>
          </p:cNvPicPr>
          <p:nvPr/>
        </p:nvPicPr>
        <p:blipFill rotWithShape="1">
          <a:blip r:embed="rId4"/>
          <a:srcRect l="2508" t="12380" r="4349" b="8572"/>
          <a:stretch/>
        </p:blipFill>
        <p:spPr>
          <a:xfrm>
            <a:off x="3461657" y="2464046"/>
            <a:ext cx="5894613" cy="4002068"/>
          </a:xfrm>
          <a:prstGeom prst="rect">
            <a:avLst/>
          </a:prstGeom>
        </p:spPr>
      </p:pic>
    </p:spTree>
    <p:extLst>
      <p:ext uri="{BB962C8B-B14F-4D97-AF65-F5344CB8AC3E}">
        <p14:creationId xmlns:p14="http://schemas.microsoft.com/office/powerpoint/2010/main" val="3361376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6B2C-70A4-DF54-7A76-19268D247587}"/>
              </a:ext>
            </a:extLst>
          </p:cNvPr>
          <p:cNvSpPr>
            <a:spLocks noGrp="1"/>
          </p:cNvSpPr>
          <p:nvPr>
            <p:ph type="title"/>
          </p:nvPr>
        </p:nvSpPr>
        <p:spPr/>
        <p:txBody>
          <a:bodyPr/>
          <a:lstStyle/>
          <a:p>
            <a:r>
              <a:rPr lang="en-GB" dirty="0"/>
              <a:t>Support materials for CRISPR-teaching (3 of 3)</a:t>
            </a:r>
          </a:p>
        </p:txBody>
      </p:sp>
      <p:sp>
        <p:nvSpPr>
          <p:cNvPr id="3" name="Content Placeholder 2">
            <a:extLst>
              <a:ext uri="{FF2B5EF4-FFF2-40B4-BE49-F238E27FC236}">
                <a16:creationId xmlns:a16="http://schemas.microsoft.com/office/drawing/2014/main" id="{196DDDB2-241D-CDE5-80DF-5D0A71D3DD6A}"/>
              </a:ext>
            </a:extLst>
          </p:cNvPr>
          <p:cNvSpPr>
            <a:spLocks noGrp="1"/>
          </p:cNvSpPr>
          <p:nvPr>
            <p:ph idx="1"/>
          </p:nvPr>
        </p:nvSpPr>
        <p:spPr/>
        <p:txBody>
          <a:bodyPr/>
          <a:lstStyle/>
          <a:p>
            <a:r>
              <a:rPr lang="en-GB" dirty="0">
                <a:hlinkClick r:id="rId2"/>
              </a:rPr>
              <a:t>CRISPR Paper Model - </a:t>
            </a:r>
            <a:r>
              <a:rPr lang="en-GB" dirty="0" err="1">
                <a:hlinkClick r:id="rId2"/>
              </a:rPr>
              <a:t>miniPCR</a:t>
            </a:r>
            <a:r>
              <a:rPr lang="en-GB" dirty="0">
                <a:hlinkClick r:id="rId2"/>
              </a:rPr>
              <a:t> bio</a:t>
            </a:r>
            <a:r>
              <a:rPr lang="en-GB" dirty="0"/>
              <a:t> </a:t>
            </a:r>
          </a:p>
        </p:txBody>
      </p:sp>
      <p:pic>
        <p:nvPicPr>
          <p:cNvPr id="7" name="Picture 6">
            <a:extLst>
              <a:ext uri="{FF2B5EF4-FFF2-40B4-BE49-F238E27FC236}">
                <a16:creationId xmlns:a16="http://schemas.microsoft.com/office/drawing/2014/main" id="{1418027D-93D1-4783-259E-6B1733DA2D47}"/>
              </a:ext>
            </a:extLst>
          </p:cNvPr>
          <p:cNvPicPr>
            <a:picLocks noChangeAspect="1"/>
          </p:cNvPicPr>
          <p:nvPr/>
        </p:nvPicPr>
        <p:blipFill rotWithShape="1">
          <a:blip r:embed="rId3"/>
          <a:srcRect l="25365" t="20671" r="30635" b="10671"/>
          <a:stretch/>
        </p:blipFill>
        <p:spPr>
          <a:xfrm>
            <a:off x="2302327" y="2335611"/>
            <a:ext cx="3118759" cy="3893199"/>
          </a:xfrm>
          <a:prstGeom prst="rect">
            <a:avLst/>
          </a:prstGeom>
        </p:spPr>
      </p:pic>
      <p:pic>
        <p:nvPicPr>
          <p:cNvPr id="9" name="Picture 8">
            <a:extLst>
              <a:ext uri="{FF2B5EF4-FFF2-40B4-BE49-F238E27FC236}">
                <a16:creationId xmlns:a16="http://schemas.microsoft.com/office/drawing/2014/main" id="{24DB7F16-3F0F-EE21-DAA0-EE6D03E43438}"/>
              </a:ext>
            </a:extLst>
          </p:cNvPr>
          <p:cNvPicPr>
            <a:picLocks noChangeAspect="1"/>
          </p:cNvPicPr>
          <p:nvPr/>
        </p:nvPicPr>
        <p:blipFill rotWithShape="1">
          <a:blip r:embed="rId4"/>
          <a:srcRect l="25555" t="20671" r="30444" b="10671"/>
          <a:stretch/>
        </p:blipFill>
        <p:spPr>
          <a:xfrm>
            <a:off x="6090559" y="2385363"/>
            <a:ext cx="3118759" cy="3893199"/>
          </a:xfrm>
          <a:prstGeom prst="rect">
            <a:avLst/>
          </a:prstGeom>
        </p:spPr>
      </p:pic>
      <p:sp>
        <p:nvSpPr>
          <p:cNvPr id="4" name="TextBox 3">
            <a:extLst>
              <a:ext uri="{FF2B5EF4-FFF2-40B4-BE49-F238E27FC236}">
                <a16:creationId xmlns:a16="http://schemas.microsoft.com/office/drawing/2014/main" id="{18475A0D-DEE7-2E29-7BF2-5EED0226C5B4}"/>
              </a:ext>
            </a:extLst>
          </p:cNvPr>
          <p:cNvSpPr txBox="1"/>
          <p:nvPr/>
        </p:nvSpPr>
        <p:spPr>
          <a:xfrm>
            <a:off x="901700" y="6278562"/>
            <a:ext cx="10680700" cy="338554"/>
          </a:xfrm>
          <a:prstGeom prst="rect">
            <a:avLst/>
          </a:prstGeom>
          <a:noFill/>
        </p:spPr>
        <p:txBody>
          <a:bodyPr wrap="square" rtlCol="0">
            <a:spAutoFit/>
          </a:bodyPr>
          <a:lstStyle/>
          <a:p>
            <a:r>
              <a:rPr lang="en-GB" sz="1600" i="1" dirty="0"/>
              <a:t>There are questions in the worksheets for these activities and minipcr.com have kindly supplied us with the answer sheet! </a:t>
            </a:r>
          </a:p>
        </p:txBody>
      </p:sp>
    </p:spTree>
    <p:extLst>
      <p:ext uri="{BB962C8B-B14F-4D97-AF65-F5344CB8AC3E}">
        <p14:creationId xmlns:p14="http://schemas.microsoft.com/office/powerpoint/2010/main" val="6203759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601</Words>
  <Application>Microsoft Office PowerPoint</Application>
  <PresentationFormat>Widescreen</PresentationFormat>
  <Paragraphs>41</Paragraphs>
  <Slides>8</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vt:i4>
      </vt:variant>
    </vt:vector>
  </HeadingPairs>
  <TitlesOfParts>
    <vt:vector size="17" baseType="lpstr">
      <vt:lpstr>Arial</vt:lpstr>
      <vt:lpstr>Calibri</vt:lpstr>
      <vt:lpstr>Calibri Light</vt:lpstr>
      <vt:lpstr>graphik</vt:lpstr>
      <vt:lpstr>Red Hat Display</vt:lpstr>
      <vt:lpstr>robotoregular</vt:lpstr>
      <vt:lpstr>var(--font-normal)</vt:lpstr>
      <vt:lpstr>Office Theme</vt:lpstr>
      <vt:lpstr>Office Theme</vt:lpstr>
      <vt:lpstr>PowerPoint Presentation</vt:lpstr>
      <vt:lpstr>PowerPoint Presentation</vt:lpstr>
      <vt:lpstr>CRISPR Technology</vt:lpstr>
      <vt:lpstr>PowerPoint Presentation</vt:lpstr>
      <vt:lpstr>PowerPoint Presentation</vt:lpstr>
      <vt:lpstr>Support materials for CRISPR-teaching (1 of 3)</vt:lpstr>
      <vt:lpstr>Support materials for CRISPR-teaching (2 of 3)</vt:lpstr>
      <vt:lpstr>Support materials for CRISPR-teaching (3 of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 Smith (TSN)</dc:creator>
  <cp:lastModifiedBy>Lisa Bagley</cp:lastModifiedBy>
  <cp:revision>2</cp:revision>
  <dcterms:created xsi:type="dcterms:W3CDTF">2023-07-14T12:32:22Z</dcterms:created>
  <dcterms:modified xsi:type="dcterms:W3CDTF">2023-08-07T11:04:57Z</dcterms:modified>
</cp:coreProperties>
</file>