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8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4468CB-8CFD-453E-8AFA-9705689D9584}" type="datetimeFigureOut">
              <a:rPr lang="en-GB" smtClean="0"/>
              <a:t>20/07/2026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99CCFB-6E66-4F4B-8F10-885672C0E82C}" type="slidenum">
              <a:rPr lang="en-GB" smtClean="0"/>
              <a:t>‹#›</a:t>
            </a:fld>
            <a:endParaRPr lang="en-GB"/>
          </a:p>
        </p:txBody>
      </p:sp>
    </p:spTree>
    <p:extLst>
      <p:ext uri="{BB962C8B-B14F-4D97-AF65-F5344CB8AC3E}">
        <p14:creationId xmlns:p14="http://schemas.microsoft.com/office/powerpoint/2010/main" val="1604518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cbi.nlm.nih.gov/pmc/articles/PMC4417674"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cbi.nlm.nih.gov/pmc/articles/PMC441767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u="sng" dirty="0"/>
              <a:t>From citizen Science project</a:t>
            </a:r>
          </a:p>
          <a:p>
            <a:endParaRPr lang="en-GB" altLang="en-US" dirty="0"/>
          </a:p>
          <a:p>
            <a:r>
              <a:rPr lang="en-GB" altLang="en-US" b="1" u="sng" dirty="0"/>
              <a:t>Lines of agreement</a:t>
            </a:r>
          </a:p>
          <a:p>
            <a:r>
              <a:rPr lang="en-GB" altLang="en-US" dirty="0"/>
              <a:t>‘Agree’ card placed one end of the room. ‘Disagree’ card placed the other end of the room. Statement cards provided and get arranged along line between the 2 or students decide</a:t>
            </a:r>
            <a:r>
              <a:rPr lang="en-GB" altLang="en-US" baseline="0" dirty="0"/>
              <a:t> their opinion and stand somewhere between the 2</a:t>
            </a:r>
            <a:r>
              <a:rPr lang="en-GB" altLang="en-US" dirty="0"/>
              <a:t>. Encourages quick thinking. Works well performed after an information gathering session</a:t>
            </a:r>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1</a:t>
            </a:fld>
            <a:endParaRPr lang="en-GB"/>
          </a:p>
        </p:txBody>
      </p:sp>
    </p:spTree>
    <p:extLst>
      <p:ext uri="{BB962C8B-B14F-4D97-AF65-F5344CB8AC3E}">
        <p14:creationId xmlns:p14="http://schemas.microsoft.com/office/powerpoint/2010/main" val="452050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rPr>
              <a:t>Based on your reading, what would a counter-claim be?</a:t>
            </a:r>
            <a:r>
              <a:rPr lang="en-GB" b="1" i="0" dirty="0">
                <a:effectLst/>
              </a:rPr>
              <a:t> </a:t>
            </a:r>
          </a:p>
          <a:p>
            <a:endParaRPr lang="en-GB" b="1" i="0" dirty="0">
              <a:effectLst/>
            </a:endParaRPr>
          </a:p>
          <a:p>
            <a:r>
              <a:rPr lang="en-GB" b="1" i="0" dirty="0">
                <a:effectLst/>
              </a:rPr>
              <a:t>Argumentation</a:t>
            </a:r>
          </a:p>
          <a:p>
            <a:r>
              <a:rPr lang="en-GB" b="1" i="0" dirty="0">
                <a:effectLst/>
              </a:rPr>
              <a:t>Group / pair work</a:t>
            </a:r>
            <a:r>
              <a:rPr lang="en-GB" b="0" i="0" dirty="0">
                <a:effectLst/>
              </a:rPr>
              <a:t>: Students use information from their pre-reading to put together </a:t>
            </a:r>
            <a:r>
              <a:rPr lang="en-GB" b="1" i="0" dirty="0">
                <a:effectLst/>
              </a:rPr>
              <a:t>2 claims for </a:t>
            </a:r>
            <a:r>
              <a:rPr lang="en-GB" b="0" i="0" dirty="0">
                <a:effectLst/>
              </a:rPr>
              <a:t>and</a:t>
            </a:r>
            <a:r>
              <a:rPr lang="en-GB" b="1" i="0" dirty="0">
                <a:effectLst/>
              </a:rPr>
              <a:t> 2 claims against </a:t>
            </a:r>
            <a:r>
              <a:rPr lang="en-GB" b="0" i="0" dirty="0">
                <a:effectLst/>
              </a:rPr>
              <a:t>personal genetic testing through companies such as 23&amp;me.</a:t>
            </a:r>
          </a:p>
          <a:p>
            <a:endParaRPr lang="en-GB" b="0" i="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i="0" dirty="0">
                <a:effectLst/>
              </a:rPr>
              <a:t>We’ll return to this at the end of the session.</a:t>
            </a:r>
          </a:p>
          <a:p>
            <a:pPr marL="0" marR="0" indent="0" algn="l" defTabSz="914400" rtl="0" eaLnBrk="1" fontAlgn="auto" latinLnBrk="0" hangingPunct="1">
              <a:lnSpc>
                <a:spcPct val="100000"/>
              </a:lnSpc>
              <a:spcBef>
                <a:spcPts val="0"/>
              </a:spcBef>
              <a:spcAft>
                <a:spcPts val="0"/>
              </a:spcAft>
              <a:buClrTx/>
              <a:buSzTx/>
              <a:buFontTx/>
              <a:buNone/>
              <a:tabLst/>
              <a:defRPr/>
            </a:pPr>
            <a:r>
              <a:rPr lang="en-GB" b="1" i="0" dirty="0">
                <a:effectLst/>
              </a:rPr>
              <a:t>Suspense</a:t>
            </a:r>
          </a:p>
        </p:txBody>
      </p:sp>
      <p:sp>
        <p:nvSpPr>
          <p:cNvPr id="4" name="Slide Number Placeholder 3"/>
          <p:cNvSpPr>
            <a:spLocks noGrp="1"/>
          </p:cNvSpPr>
          <p:nvPr>
            <p:ph type="sldNum" sz="quarter" idx="10"/>
          </p:nvPr>
        </p:nvSpPr>
        <p:spPr/>
        <p:txBody>
          <a:bodyPr/>
          <a:lstStyle/>
          <a:p>
            <a:fld id="{33AF4FB7-C9AA-4AEE-B4CE-D20FF8738378}" type="slidenum">
              <a:rPr lang="en-GB" smtClean="0"/>
              <a:t>12</a:t>
            </a:fld>
            <a:endParaRPr lang="en-GB"/>
          </a:p>
        </p:txBody>
      </p:sp>
    </p:spTree>
    <p:extLst>
      <p:ext uri="{BB962C8B-B14F-4D97-AF65-F5344CB8AC3E}">
        <p14:creationId xmlns:p14="http://schemas.microsoft.com/office/powerpoint/2010/main" val="1275617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rPr>
              <a:t>Based on your reading, what would a counter-claim be?</a:t>
            </a:r>
            <a:r>
              <a:rPr lang="en-GB" b="1" i="0" dirty="0">
                <a:effectLst/>
              </a:rPr>
              <a:t> </a:t>
            </a:r>
          </a:p>
          <a:p>
            <a:endParaRPr lang="en-GB" b="1" i="0" dirty="0">
              <a:effectLst/>
            </a:endParaRPr>
          </a:p>
          <a:p>
            <a:r>
              <a:rPr lang="en-GB" b="1" i="0" dirty="0">
                <a:effectLst/>
              </a:rPr>
              <a:t>Argumentation</a:t>
            </a:r>
          </a:p>
          <a:p>
            <a:r>
              <a:rPr lang="en-GB" b="1" i="0" dirty="0">
                <a:effectLst/>
              </a:rPr>
              <a:t>Group / pair work</a:t>
            </a:r>
            <a:r>
              <a:rPr lang="en-GB" b="0" i="0" dirty="0">
                <a:effectLst/>
              </a:rPr>
              <a:t>: Students use information from their pre-reading to put together </a:t>
            </a:r>
            <a:r>
              <a:rPr lang="en-GB" b="1" i="0" dirty="0">
                <a:effectLst/>
              </a:rPr>
              <a:t>2 claims for </a:t>
            </a:r>
            <a:r>
              <a:rPr lang="en-GB" b="0" i="0" dirty="0">
                <a:effectLst/>
              </a:rPr>
              <a:t>and</a:t>
            </a:r>
            <a:r>
              <a:rPr lang="en-GB" b="1" i="0" dirty="0">
                <a:effectLst/>
              </a:rPr>
              <a:t> 2 claims against </a:t>
            </a:r>
            <a:r>
              <a:rPr lang="en-GB" b="0" i="0" dirty="0">
                <a:effectLst/>
              </a:rPr>
              <a:t>personal genetic testing through companies such as 23&amp;me.</a:t>
            </a:r>
          </a:p>
          <a:p>
            <a:endParaRPr lang="en-GB" b="0" i="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i="0" dirty="0">
                <a:effectLst/>
              </a:rPr>
              <a:t>We’ll return to this at the end of the session.</a:t>
            </a:r>
          </a:p>
          <a:p>
            <a:pPr marL="0" marR="0" indent="0" algn="l" defTabSz="914400" rtl="0" eaLnBrk="1" fontAlgn="auto" latinLnBrk="0" hangingPunct="1">
              <a:lnSpc>
                <a:spcPct val="100000"/>
              </a:lnSpc>
              <a:spcBef>
                <a:spcPts val="0"/>
              </a:spcBef>
              <a:spcAft>
                <a:spcPts val="0"/>
              </a:spcAft>
              <a:buClrTx/>
              <a:buSzTx/>
              <a:buFontTx/>
              <a:buNone/>
              <a:tabLst/>
              <a:defRPr/>
            </a:pPr>
            <a:r>
              <a:rPr lang="en-GB" b="1" i="0" dirty="0">
                <a:effectLst/>
              </a:rPr>
              <a:t>Suspense</a:t>
            </a:r>
          </a:p>
        </p:txBody>
      </p:sp>
      <p:sp>
        <p:nvSpPr>
          <p:cNvPr id="4" name="Slide Number Placeholder 3"/>
          <p:cNvSpPr>
            <a:spLocks noGrp="1"/>
          </p:cNvSpPr>
          <p:nvPr>
            <p:ph type="sldNum" sz="quarter" idx="10"/>
          </p:nvPr>
        </p:nvSpPr>
        <p:spPr/>
        <p:txBody>
          <a:bodyPr/>
          <a:lstStyle/>
          <a:p>
            <a:fld id="{33AF4FB7-C9AA-4AEE-B4CE-D20FF8738378}" type="slidenum">
              <a:rPr lang="en-GB" smtClean="0"/>
              <a:t>13</a:t>
            </a:fld>
            <a:endParaRPr lang="en-GB"/>
          </a:p>
        </p:txBody>
      </p:sp>
    </p:spTree>
    <p:extLst>
      <p:ext uri="{BB962C8B-B14F-4D97-AF65-F5344CB8AC3E}">
        <p14:creationId xmlns:p14="http://schemas.microsoft.com/office/powerpoint/2010/main" val="960014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the </a:t>
            </a:r>
            <a:r>
              <a:rPr lang="en-GB" dirty="0" err="1"/>
              <a:t>Wellcome</a:t>
            </a:r>
            <a:r>
              <a:rPr lang="en-GB" dirty="0"/>
              <a:t> Trust a 4 min 22sec video clip explaining how gene editing allows scientists to change gene sequences by adding, replacing or removing sections of DNA.</a:t>
            </a:r>
          </a:p>
          <a:p>
            <a:endParaRPr lang="en-GB" dirty="0"/>
          </a:p>
          <a:p>
            <a:r>
              <a:rPr lang="en-GB" b="1" dirty="0"/>
              <a:t>Possibilities, advantages and disadvantages of gene editing</a:t>
            </a:r>
          </a:p>
          <a:p>
            <a:endParaRPr lang="en-GB" dirty="0"/>
          </a:p>
          <a:p>
            <a:r>
              <a:rPr lang="en-GB" dirty="0"/>
              <a:t>https://bigpictureeducation.com/what-gene-editing-and-how-does-it-work?utm_campaign=552352_Big%20Picture%20newsletter%2018%20October&amp;utm_medium=email&amp;utm_source=dotmailer&amp;dm_i=2PXJ,BU74,3WOAP1,15PET,1</a:t>
            </a:r>
          </a:p>
        </p:txBody>
      </p:sp>
      <p:sp>
        <p:nvSpPr>
          <p:cNvPr id="4" name="Slide Number Placeholder 3"/>
          <p:cNvSpPr>
            <a:spLocks noGrp="1"/>
          </p:cNvSpPr>
          <p:nvPr>
            <p:ph type="sldNum" sz="quarter" idx="10"/>
          </p:nvPr>
        </p:nvSpPr>
        <p:spPr/>
        <p:txBody>
          <a:bodyPr/>
          <a:lstStyle/>
          <a:p>
            <a:fld id="{8D126F3E-AFBA-4590-B06A-325B29853AEF}" type="slidenum">
              <a:rPr lang="en-GB" smtClean="0"/>
              <a:t>17</a:t>
            </a:fld>
            <a:endParaRPr lang="en-GB"/>
          </a:p>
        </p:txBody>
      </p:sp>
    </p:spTree>
    <p:extLst>
      <p:ext uri="{BB962C8B-B14F-4D97-AF65-F5344CB8AC3E}">
        <p14:creationId xmlns:p14="http://schemas.microsoft.com/office/powerpoint/2010/main" val="349855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effectLst/>
              </a:rPr>
              <a:t>Liang P, Xu Y, Zhang X, Ding C, Huang R, Zhang Z, </a:t>
            </a:r>
            <a:r>
              <a:rPr lang="en-GB" i="1" dirty="0" err="1">
                <a:effectLst/>
              </a:rPr>
              <a:t>Lv</a:t>
            </a:r>
            <a:r>
              <a:rPr lang="en-GB" i="1" dirty="0">
                <a:effectLst/>
              </a:rPr>
              <a:t> J, </a:t>
            </a:r>
            <a:r>
              <a:rPr lang="en-GB" i="1" dirty="0" err="1">
                <a:effectLst/>
              </a:rPr>
              <a:t>Xie</a:t>
            </a:r>
            <a:r>
              <a:rPr lang="en-GB" i="1" dirty="0">
                <a:effectLst/>
              </a:rPr>
              <a:t> X, Chen Y, Li Y, Sun Y, Bai Y, </a:t>
            </a:r>
            <a:r>
              <a:rPr lang="en-GB" i="1" dirty="0" err="1">
                <a:effectLst/>
              </a:rPr>
              <a:t>Songyang</a:t>
            </a:r>
            <a:r>
              <a:rPr lang="en-GB" i="1" dirty="0">
                <a:effectLst/>
              </a:rPr>
              <a:t> Z, Ma W, Zhou C, Huang J (May 2015). </a:t>
            </a:r>
            <a:r>
              <a:rPr lang="en-GB" i="1" dirty="0">
                <a:effectLst/>
                <a:hlinkClick r:id="rId3"/>
              </a:rPr>
              <a:t>"CRISPR/Cas9-mediated gene editing in human </a:t>
            </a:r>
            <a:r>
              <a:rPr lang="en-GB" i="1" dirty="0" err="1">
                <a:effectLst/>
                <a:hlinkClick r:id="rId3"/>
              </a:rPr>
              <a:t>tripronuclear</a:t>
            </a:r>
            <a:r>
              <a:rPr lang="en-GB" i="1" dirty="0">
                <a:effectLst/>
                <a:hlinkClick r:id="rId3"/>
              </a:rPr>
              <a:t> zygotes"</a:t>
            </a:r>
            <a:r>
              <a:rPr lang="en-GB" i="1" dirty="0">
                <a:effectLst/>
              </a:rPr>
              <a:t>. Protein &amp; Cell. </a:t>
            </a:r>
            <a:r>
              <a:rPr lang="en-GB" b="1" i="1" dirty="0">
                <a:effectLst/>
              </a:rPr>
              <a:t>6</a:t>
            </a:r>
            <a:r>
              <a:rPr lang="en-GB" i="1" dirty="0">
                <a:effectLst/>
              </a:rPr>
              <a:t> (5): 363–72. </a:t>
            </a:r>
            <a:endParaRPr lang="en-GB" dirty="0"/>
          </a:p>
        </p:txBody>
      </p:sp>
      <p:sp>
        <p:nvSpPr>
          <p:cNvPr id="4" name="Slide Number Placeholder 3"/>
          <p:cNvSpPr>
            <a:spLocks noGrp="1"/>
          </p:cNvSpPr>
          <p:nvPr>
            <p:ph type="sldNum" sz="quarter" idx="10"/>
          </p:nvPr>
        </p:nvSpPr>
        <p:spPr/>
        <p:txBody>
          <a:bodyPr/>
          <a:lstStyle/>
          <a:p>
            <a:fld id="{CFC4FCC6-EFC4-48E7-AFCF-D11E3656F92E}" type="slidenum">
              <a:rPr lang="en-GB" smtClean="0"/>
              <a:t>18</a:t>
            </a:fld>
            <a:endParaRPr lang="en-GB"/>
          </a:p>
        </p:txBody>
      </p:sp>
    </p:spTree>
    <p:extLst>
      <p:ext uri="{BB962C8B-B14F-4D97-AF65-F5344CB8AC3E}">
        <p14:creationId xmlns:p14="http://schemas.microsoft.com/office/powerpoint/2010/main" val="1557173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effectLst/>
              </a:rPr>
              <a:t>Liang P, Xu Y, Zhang X, Ding C, Huang R, Zhang Z, </a:t>
            </a:r>
            <a:r>
              <a:rPr lang="en-GB" i="1" dirty="0" err="1">
                <a:effectLst/>
              </a:rPr>
              <a:t>Lv</a:t>
            </a:r>
            <a:r>
              <a:rPr lang="en-GB" i="1" dirty="0">
                <a:effectLst/>
              </a:rPr>
              <a:t> J, </a:t>
            </a:r>
            <a:r>
              <a:rPr lang="en-GB" i="1" dirty="0" err="1">
                <a:effectLst/>
              </a:rPr>
              <a:t>Xie</a:t>
            </a:r>
            <a:r>
              <a:rPr lang="en-GB" i="1" dirty="0">
                <a:effectLst/>
              </a:rPr>
              <a:t> X, Chen Y, Li Y, Sun Y, Bai Y, </a:t>
            </a:r>
            <a:r>
              <a:rPr lang="en-GB" i="1" dirty="0" err="1">
                <a:effectLst/>
              </a:rPr>
              <a:t>Songyang</a:t>
            </a:r>
            <a:r>
              <a:rPr lang="en-GB" i="1" dirty="0">
                <a:effectLst/>
              </a:rPr>
              <a:t> Z, Ma W, Zhou C, Huang J (May 2015). </a:t>
            </a:r>
            <a:r>
              <a:rPr lang="en-GB" i="1" dirty="0">
                <a:effectLst/>
                <a:hlinkClick r:id="rId3"/>
              </a:rPr>
              <a:t>"CRISPR/Cas9-mediated gene editing in human </a:t>
            </a:r>
            <a:r>
              <a:rPr lang="en-GB" i="1" dirty="0" err="1">
                <a:effectLst/>
                <a:hlinkClick r:id="rId3"/>
              </a:rPr>
              <a:t>tripronuclear</a:t>
            </a:r>
            <a:r>
              <a:rPr lang="en-GB" i="1" dirty="0">
                <a:effectLst/>
                <a:hlinkClick r:id="rId3"/>
              </a:rPr>
              <a:t> zygotes"</a:t>
            </a:r>
            <a:r>
              <a:rPr lang="en-GB" i="1" dirty="0">
                <a:effectLst/>
              </a:rPr>
              <a:t>. Protein &amp; Cell. </a:t>
            </a:r>
            <a:r>
              <a:rPr lang="en-GB" b="1" i="1" dirty="0">
                <a:effectLst/>
              </a:rPr>
              <a:t>6</a:t>
            </a:r>
            <a:r>
              <a:rPr lang="en-GB" i="1" dirty="0">
                <a:effectLst/>
              </a:rPr>
              <a:t> (5): 363–72. </a:t>
            </a:r>
            <a:endParaRPr lang="en-GB" dirty="0"/>
          </a:p>
        </p:txBody>
      </p:sp>
      <p:sp>
        <p:nvSpPr>
          <p:cNvPr id="4" name="Slide Number Placeholder 3"/>
          <p:cNvSpPr>
            <a:spLocks noGrp="1"/>
          </p:cNvSpPr>
          <p:nvPr>
            <p:ph type="sldNum" sz="quarter" idx="10"/>
          </p:nvPr>
        </p:nvSpPr>
        <p:spPr/>
        <p:txBody>
          <a:bodyPr/>
          <a:lstStyle/>
          <a:p>
            <a:fld id="{CFC4FCC6-EFC4-48E7-AFCF-D11E3656F92E}" type="slidenum">
              <a:rPr lang="en-GB" smtClean="0"/>
              <a:t>19</a:t>
            </a:fld>
            <a:endParaRPr lang="en-GB"/>
          </a:p>
        </p:txBody>
      </p:sp>
    </p:spTree>
    <p:extLst>
      <p:ext uri="{BB962C8B-B14F-4D97-AF65-F5344CB8AC3E}">
        <p14:creationId xmlns:p14="http://schemas.microsoft.com/office/powerpoint/2010/main" val="2410335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aim of Science teaching is, of course, to introduce scientific theories and concepts to the next generation of scientists. However, an even more important aim of teaching Science is generally to improve scientific literacy for personal use and for engagement as citizens affected by our societal choices of how to use Science and associated technologies. Scientific debate in class is one way to encourage development of this scientific literacy and potentially improve citizen engagement with scientific issues in the future</a:t>
            </a:r>
          </a:p>
          <a:p>
            <a:endParaRPr lang="en-GB" altLang="en-US"/>
          </a:p>
          <a:p>
            <a:r>
              <a:rPr lang="en-GB" altLang="en-US"/>
              <a:t>Page 181 of Simonneaux and Simonneaux (2008) article quoted.</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9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pPr>
            <a:fld id="{75661AFF-F610-4CC1-8F19-D382DC5EDA55}" type="slidenum">
              <a:rPr lang="en-US" altLang="en-US" sz="1300">
                <a:latin typeface="Times New Roman" panose="02020603050405020304" pitchFamily="18" charset="0"/>
              </a:rPr>
              <a:pPr>
                <a:spcBef>
                  <a:spcPct val="0"/>
                </a:spcBef>
              </a:pPr>
              <a:t>20</a:t>
            </a:fld>
            <a:endParaRPr lang="en-US" altLang="en-US" sz="1300">
              <a:latin typeface="Times New Roman" panose="02020603050405020304" pitchFamily="18" charset="0"/>
            </a:endParaRPr>
          </a:p>
        </p:txBody>
      </p:sp>
    </p:spTree>
    <p:extLst>
      <p:ext uri="{BB962C8B-B14F-4D97-AF65-F5344CB8AC3E}">
        <p14:creationId xmlns:p14="http://schemas.microsoft.com/office/powerpoint/2010/main" val="1875937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aim of Science teaching is, of course, to introduce scientific theories and concepts to the next generation of scientists. However, an even more important aim of teaching Science is generally to improve scientific literacy for personal use and for engagement as citizens affected by our societal choices of how to use Science and associated technologies. Scientific debate in class is one way to encourage development of this scientific literacy and potentially improve citizen engagement with scientific issues in the future</a:t>
            </a:r>
          </a:p>
          <a:p>
            <a:endParaRPr lang="en-GB" altLang="en-US"/>
          </a:p>
          <a:p>
            <a:r>
              <a:rPr lang="en-GB" altLang="en-US"/>
              <a:t>Page 181 of Simonneaux and Simonneaux (2008) article quoted.</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9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pPr>
            <a:fld id="{75661AFF-F610-4CC1-8F19-D382DC5EDA55}" type="slidenum">
              <a:rPr lang="en-US" altLang="en-US" sz="1300">
                <a:latin typeface="Times New Roman" panose="02020603050405020304" pitchFamily="18" charset="0"/>
              </a:rPr>
              <a:pPr>
                <a:spcBef>
                  <a:spcPct val="0"/>
                </a:spcBef>
              </a:pPr>
              <a:t>21</a:t>
            </a:fld>
            <a:endParaRPr lang="en-US" altLang="en-US" sz="1300">
              <a:latin typeface="Times New Roman" panose="02020603050405020304" pitchFamily="18" charset="0"/>
            </a:endParaRPr>
          </a:p>
        </p:txBody>
      </p:sp>
    </p:spTree>
    <p:extLst>
      <p:ext uri="{BB962C8B-B14F-4D97-AF65-F5344CB8AC3E}">
        <p14:creationId xmlns:p14="http://schemas.microsoft.com/office/powerpoint/2010/main" val="1664895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aim of Science teaching is, of course, to introduce scientific theories and concepts to the next generation of scientists. However, an even more important aim of teaching Science is generally to improve scientific literacy for personal use and for engagement as citizens affected by our societal choices of how to use Science and associated technologies. Scientific debate in class is one way to encourage development of this scientific literacy and potentially improve citizen engagement with scientific issues in the future</a:t>
            </a:r>
          </a:p>
          <a:p>
            <a:endParaRPr lang="en-GB" altLang="en-US"/>
          </a:p>
          <a:p>
            <a:r>
              <a:rPr lang="en-GB" altLang="en-US"/>
              <a:t>Page 181 of Simonneaux and Simonneaux (2008) article quoted.</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9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pPr>
            <a:fld id="{75661AFF-F610-4CC1-8F19-D382DC5EDA55}" type="slidenum">
              <a:rPr lang="en-US" altLang="en-US" sz="1300">
                <a:latin typeface="Times New Roman" panose="02020603050405020304" pitchFamily="18" charset="0"/>
              </a:rPr>
              <a:pPr>
                <a:spcBef>
                  <a:spcPct val="0"/>
                </a:spcBef>
              </a:pPr>
              <a:t>22</a:t>
            </a:fld>
            <a:endParaRPr lang="en-US" altLang="en-US" sz="1300">
              <a:latin typeface="Times New Roman" panose="02020603050405020304" pitchFamily="18" charset="0"/>
            </a:endParaRPr>
          </a:p>
        </p:txBody>
      </p:sp>
    </p:spTree>
    <p:extLst>
      <p:ext uri="{BB962C8B-B14F-4D97-AF65-F5344CB8AC3E}">
        <p14:creationId xmlns:p14="http://schemas.microsoft.com/office/powerpoint/2010/main" val="3798495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aim of Science teaching is, of course, to introduce scientific theories and concepts to the next generation of scientists. However, an even more important aim of teaching Science is generally to improve scientific literacy for personal use and for engagement as citizens affected by our societal choices of how to use Science and associated technologies. Scientific debate in class is one way to encourage development of this scientific literacy and potentially improve citizen engagement with scientific issues in the future</a:t>
            </a:r>
          </a:p>
          <a:p>
            <a:endParaRPr lang="en-GB" altLang="en-US"/>
          </a:p>
          <a:p>
            <a:r>
              <a:rPr lang="en-GB" altLang="en-US"/>
              <a:t>Page 181 of Simonneaux and Simonneaux (2008) article quoted.</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9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pPr>
            <a:fld id="{75661AFF-F610-4CC1-8F19-D382DC5EDA55}" type="slidenum">
              <a:rPr lang="en-US" altLang="en-US" sz="1300">
                <a:latin typeface="Times New Roman" panose="02020603050405020304" pitchFamily="18" charset="0"/>
              </a:rPr>
              <a:pPr>
                <a:spcBef>
                  <a:spcPct val="0"/>
                </a:spcBef>
              </a:pPr>
              <a:t>23</a:t>
            </a:fld>
            <a:endParaRPr lang="en-US" altLang="en-US" sz="1300">
              <a:latin typeface="Times New Roman" panose="02020603050405020304" pitchFamily="18" charset="0"/>
            </a:endParaRPr>
          </a:p>
        </p:txBody>
      </p:sp>
    </p:spTree>
    <p:extLst>
      <p:ext uri="{BB962C8B-B14F-4D97-AF65-F5344CB8AC3E}">
        <p14:creationId xmlns:p14="http://schemas.microsoft.com/office/powerpoint/2010/main" val="4234234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aim of Science teaching is, of course, to introduce scientific theories and concepts to the next generation of scientists. However, an even more important aim of teaching Science is generally to improve scientific literacy for personal use and for engagement as citizens affected by our societal choices of how to use Science and associated technologies. Scientific debate in class is one way to encourage development of this scientific literacy and potentially improve citizen engagement with scientific issues in the future</a:t>
            </a:r>
          </a:p>
          <a:p>
            <a:endParaRPr lang="en-GB" altLang="en-US"/>
          </a:p>
          <a:p>
            <a:r>
              <a:rPr lang="en-GB" altLang="en-US"/>
              <a:t>Page 181 of Simonneaux and Simonneaux (2008) article quoted.</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9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pPr>
            <a:fld id="{75661AFF-F610-4CC1-8F19-D382DC5EDA55}" type="slidenum">
              <a:rPr lang="en-US" altLang="en-US" sz="1300">
                <a:latin typeface="Times New Roman" panose="02020603050405020304" pitchFamily="18" charset="0"/>
              </a:rPr>
              <a:pPr>
                <a:spcBef>
                  <a:spcPct val="0"/>
                </a:spcBef>
              </a:pPr>
              <a:t>24</a:t>
            </a:fld>
            <a:endParaRPr lang="en-US" altLang="en-US" sz="1300">
              <a:latin typeface="Times New Roman" panose="02020603050405020304" pitchFamily="18" charset="0"/>
            </a:endParaRPr>
          </a:p>
        </p:txBody>
      </p:sp>
    </p:spTree>
    <p:extLst>
      <p:ext uri="{BB962C8B-B14F-4D97-AF65-F5344CB8AC3E}">
        <p14:creationId xmlns:p14="http://schemas.microsoft.com/office/powerpoint/2010/main" val="3509364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2</a:t>
            </a:fld>
            <a:endParaRPr lang="en-GB"/>
          </a:p>
        </p:txBody>
      </p:sp>
    </p:spTree>
    <p:extLst>
      <p:ext uri="{BB962C8B-B14F-4D97-AF65-F5344CB8AC3E}">
        <p14:creationId xmlns:p14="http://schemas.microsoft.com/office/powerpoint/2010/main" val="1742016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aim of Science teaching is, of course, to introduce scientific theories and concepts to the next generation of scientists. However, an even more important aim of teaching Science is generally to improve scientific literacy for personal use and for engagement as citizens affected by our societal choices of how to use Science and associated technologies. Scientific debate in class is one way to encourage development of this scientific literacy and potentially improve citizen engagement with scientific issues in the future</a:t>
            </a:r>
          </a:p>
          <a:p>
            <a:endParaRPr lang="en-GB" altLang="en-US"/>
          </a:p>
          <a:p>
            <a:r>
              <a:rPr lang="en-GB" altLang="en-US"/>
              <a:t>Page 181 of Simonneaux and Simonneaux (2008) article quoted.</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9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9699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96996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pPr>
            <a:fld id="{75661AFF-F610-4CC1-8F19-D382DC5EDA55}" type="slidenum">
              <a:rPr lang="en-US" altLang="en-US" sz="1300">
                <a:latin typeface="Times New Roman" panose="02020603050405020304" pitchFamily="18" charset="0"/>
              </a:rPr>
              <a:pPr>
                <a:spcBef>
                  <a:spcPct val="0"/>
                </a:spcBef>
              </a:pPr>
              <a:t>25</a:t>
            </a:fld>
            <a:endParaRPr lang="en-US" altLang="en-US" sz="1300">
              <a:latin typeface="Times New Roman" panose="02020603050405020304" pitchFamily="18" charset="0"/>
            </a:endParaRPr>
          </a:p>
        </p:txBody>
      </p:sp>
    </p:spTree>
    <p:extLst>
      <p:ext uri="{BB962C8B-B14F-4D97-AF65-F5344CB8AC3E}">
        <p14:creationId xmlns:p14="http://schemas.microsoft.com/office/powerpoint/2010/main" val="2386626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u="sng" dirty="0"/>
              <a:t>From citizen Science project</a:t>
            </a:r>
          </a:p>
          <a:p>
            <a:endParaRPr lang="en-GB" altLang="en-US" dirty="0"/>
          </a:p>
          <a:p>
            <a:r>
              <a:rPr lang="en-GB" altLang="en-US" b="1" u="sng" dirty="0"/>
              <a:t>Lines of agreement</a:t>
            </a:r>
          </a:p>
          <a:p>
            <a:r>
              <a:rPr lang="en-GB" altLang="en-US" dirty="0"/>
              <a:t>‘Agree’ card placed one end of the room. ‘Disagree’ card placed the other end of the room. Statement cards provided and get arranged along line between the 2 or students decide</a:t>
            </a:r>
            <a:r>
              <a:rPr lang="en-GB" altLang="en-US" baseline="0" dirty="0"/>
              <a:t> their opinion and stand somewhere between the 2</a:t>
            </a:r>
            <a:r>
              <a:rPr lang="en-GB" altLang="en-US" dirty="0"/>
              <a:t>. Encourages quick thinking. Works well performed after an information gathering session</a:t>
            </a:r>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26</a:t>
            </a:fld>
            <a:endParaRPr lang="en-GB"/>
          </a:p>
        </p:txBody>
      </p:sp>
    </p:spTree>
    <p:extLst>
      <p:ext uri="{BB962C8B-B14F-4D97-AF65-F5344CB8AC3E}">
        <p14:creationId xmlns:p14="http://schemas.microsoft.com/office/powerpoint/2010/main" val="2969229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27</a:t>
            </a:fld>
            <a:endParaRPr lang="en-GB"/>
          </a:p>
        </p:txBody>
      </p:sp>
    </p:spTree>
    <p:extLst>
      <p:ext uri="{BB962C8B-B14F-4D97-AF65-F5344CB8AC3E}">
        <p14:creationId xmlns:p14="http://schemas.microsoft.com/office/powerpoint/2010/main" val="1316083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28</a:t>
            </a:fld>
            <a:endParaRPr lang="en-GB"/>
          </a:p>
        </p:txBody>
      </p:sp>
    </p:spTree>
    <p:extLst>
      <p:ext uri="{BB962C8B-B14F-4D97-AF65-F5344CB8AC3E}">
        <p14:creationId xmlns:p14="http://schemas.microsoft.com/office/powerpoint/2010/main" val="2333718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C4FCC6-EFC4-48E7-AFCF-D11E3656F92E}" type="slidenum">
              <a:rPr lang="en-GB" smtClean="0"/>
              <a:t>30</a:t>
            </a:fld>
            <a:endParaRPr lang="en-GB"/>
          </a:p>
        </p:txBody>
      </p:sp>
    </p:spTree>
    <p:extLst>
      <p:ext uri="{BB962C8B-B14F-4D97-AF65-F5344CB8AC3E}">
        <p14:creationId xmlns:p14="http://schemas.microsoft.com/office/powerpoint/2010/main" val="3272354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3</a:t>
            </a:fld>
            <a:endParaRPr lang="en-GB"/>
          </a:p>
        </p:txBody>
      </p:sp>
    </p:spTree>
    <p:extLst>
      <p:ext uri="{BB962C8B-B14F-4D97-AF65-F5344CB8AC3E}">
        <p14:creationId xmlns:p14="http://schemas.microsoft.com/office/powerpoint/2010/main" val="3486982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4</a:t>
            </a:fld>
            <a:endParaRPr lang="en-GB"/>
          </a:p>
        </p:txBody>
      </p:sp>
    </p:spTree>
    <p:extLst>
      <p:ext uri="{BB962C8B-B14F-4D97-AF65-F5344CB8AC3E}">
        <p14:creationId xmlns:p14="http://schemas.microsoft.com/office/powerpoint/2010/main" val="3131016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5</a:t>
            </a:fld>
            <a:endParaRPr lang="en-GB"/>
          </a:p>
        </p:txBody>
      </p:sp>
    </p:spTree>
    <p:extLst>
      <p:ext uri="{BB962C8B-B14F-4D97-AF65-F5344CB8AC3E}">
        <p14:creationId xmlns:p14="http://schemas.microsoft.com/office/powerpoint/2010/main" val="2102776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6</a:t>
            </a:fld>
            <a:endParaRPr lang="en-GB"/>
          </a:p>
        </p:txBody>
      </p:sp>
    </p:spTree>
    <p:extLst>
      <p:ext uri="{BB962C8B-B14F-4D97-AF65-F5344CB8AC3E}">
        <p14:creationId xmlns:p14="http://schemas.microsoft.com/office/powerpoint/2010/main" val="2218132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7</a:t>
            </a:fld>
            <a:endParaRPr lang="en-GB"/>
          </a:p>
        </p:txBody>
      </p:sp>
    </p:spTree>
    <p:extLst>
      <p:ext uri="{BB962C8B-B14F-4D97-AF65-F5344CB8AC3E}">
        <p14:creationId xmlns:p14="http://schemas.microsoft.com/office/powerpoint/2010/main" val="38037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126F3E-AFBA-4590-B06A-325B29853AEF}" type="slidenum">
              <a:rPr lang="en-GB" smtClean="0"/>
              <a:t>8</a:t>
            </a:fld>
            <a:endParaRPr lang="en-GB"/>
          </a:p>
        </p:txBody>
      </p:sp>
    </p:spTree>
    <p:extLst>
      <p:ext uri="{BB962C8B-B14F-4D97-AF65-F5344CB8AC3E}">
        <p14:creationId xmlns:p14="http://schemas.microsoft.com/office/powerpoint/2010/main" val="1007368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t>Argumentation</a:t>
            </a:r>
            <a:r>
              <a:rPr lang="en-GB" dirty="0"/>
              <a:t> is a fancy word for scientific discussion of issues.</a:t>
            </a:r>
          </a:p>
          <a:p>
            <a:endParaRPr lang="en-GB" dirty="0"/>
          </a:p>
          <a:p>
            <a:r>
              <a:rPr lang="en-GB" b="1" dirty="0"/>
              <a:t>Claim: </a:t>
            </a:r>
            <a:r>
              <a:rPr lang="en-GB" dirty="0"/>
              <a:t>a conclusion or assertion. (A counter-claim is an opposing conclusion or assertion). </a:t>
            </a:r>
          </a:p>
          <a:p>
            <a:r>
              <a:rPr lang="en-GB" b="1" dirty="0"/>
              <a:t>Data</a:t>
            </a:r>
            <a:r>
              <a:rPr lang="en-GB" dirty="0"/>
              <a:t>: the evidence and facts used to support the claim.</a:t>
            </a:r>
          </a:p>
          <a:p>
            <a:r>
              <a:rPr lang="en-GB" b="1" dirty="0"/>
              <a:t>Warrants</a:t>
            </a:r>
            <a:r>
              <a:rPr lang="en-GB" dirty="0"/>
              <a:t>: statements (rules, principles, etc.) which explain the connections between the data and the claim/conclusion/assertion.</a:t>
            </a:r>
          </a:p>
          <a:p>
            <a:r>
              <a:rPr lang="en-GB" dirty="0"/>
              <a:t>This model represents a relatively simple concept of an argument. By working within this model, students are encouraged to question whether a claim has any merit by considering the evidence, principles and assumptions on which the claim is based.</a:t>
            </a:r>
          </a:p>
          <a:p>
            <a:endParaRPr lang="en-GB" dirty="0"/>
          </a:p>
          <a:p>
            <a:r>
              <a:rPr lang="en-GB" b="1" dirty="0"/>
              <a:t>Here is an example which puts this model into practice.</a:t>
            </a:r>
            <a:endParaRPr lang="en-GB" dirty="0"/>
          </a:p>
          <a:p>
            <a:r>
              <a:rPr lang="en-GB" i="1" dirty="0">
                <a:effectLst/>
              </a:rPr>
              <a:t>Chelsea is a better football team than Arsenal [claim]. It has won more football matches at home and away [data] because its players have superior skills [warrant]. (Osborne, </a:t>
            </a:r>
            <a:r>
              <a:rPr lang="en-GB" i="1" dirty="0" err="1">
                <a:effectLst/>
              </a:rPr>
              <a:t>Erduran</a:t>
            </a:r>
            <a:r>
              <a:rPr lang="en-GB" i="1" dirty="0">
                <a:effectLst/>
              </a:rPr>
              <a:t> and Simon, 2004b)</a:t>
            </a:r>
          </a:p>
        </p:txBody>
      </p:sp>
      <p:sp>
        <p:nvSpPr>
          <p:cNvPr id="4" name="Slide Number Placeholder 3"/>
          <p:cNvSpPr>
            <a:spLocks noGrp="1"/>
          </p:cNvSpPr>
          <p:nvPr>
            <p:ph type="sldNum" sz="quarter" idx="10"/>
          </p:nvPr>
        </p:nvSpPr>
        <p:spPr/>
        <p:txBody>
          <a:bodyPr/>
          <a:lstStyle/>
          <a:p>
            <a:fld id="{33AF4FB7-C9AA-4AEE-B4CE-D20FF8738378}" type="slidenum">
              <a:rPr lang="en-GB" smtClean="0"/>
              <a:t>11</a:t>
            </a:fld>
            <a:endParaRPr lang="en-GB"/>
          </a:p>
        </p:txBody>
      </p:sp>
    </p:spTree>
    <p:extLst>
      <p:ext uri="{BB962C8B-B14F-4D97-AF65-F5344CB8AC3E}">
        <p14:creationId xmlns:p14="http://schemas.microsoft.com/office/powerpoint/2010/main" val="1605104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A41D-0147-4B26-ABD8-E0055C3C9B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CE4553-F3A6-48F6-85FB-ED125D24FF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71C105-4999-4529-B5D8-A25A38CB73DF}"/>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5" name="Footer Placeholder 4">
            <a:extLst>
              <a:ext uri="{FF2B5EF4-FFF2-40B4-BE49-F238E27FC236}">
                <a16:creationId xmlns:a16="http://schemas.microsoft.com/office/drawing/2014/main" id="{C5F1C3B9-6D99-41D8-982F-8B1BCA6F68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1D5A7C-9748-4711-B348-11549D617D5B}"/>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176007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5018B-7F5B-45E5-9EBF-A41C64F851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26438E-34CA-4213-84BF-8994C6E7B1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89ED47-95ED-4868-BDBB-80A936A8A591}"/>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5" name="Footer Placeholder 4">
            <a:extLst>
              <a:ext uri="{FF2B5EF4-FFF2-40B4-BE49-F238E27FC236}">
                <a16:creationId xmlns:a16="http://schemas.microsoft.com/office/drawing/2014/main" id="{707EE661-CA24-4E7C-9F87-4D62B5B4FD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B78DDF-98CA-46CC-8228-66F1832DB77E}"/>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1866646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EB794E-D901-43D0-A2B7-6D758A665D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E1879C-1375-40EB-81DA-C5B701CB893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92FE36-B317-4705-9350-3EA3B41B6689}"/>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5" name="Footer Placeholder 4">
            <a:extLst>
              <a:ext uri="{FF2B5EF4-FFF2-40B4-BE49-F238E27FC236}">
                <a16:creationId xmlns:a16="http://schemas.microsoft.com/office/drawing/2014/main" id="{585E61B5-440D-446B-B683-C1FB774E49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7DE7C1-183B-44B6-BA22-F37C996660DE}"/>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2215361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1236-32A7-49BB-8DD0-BB8AADB798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64BE2D-A4D5-46F0-A69F-BFF98F12531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8C5E7A-D2C8-4431-BDB3-C9C384522630}"/>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5" name="Footer Placeholder 4">
            <a:extLst>
              <a:ext uri="{FF2B5EF4-FFF2-40B4-BE49-F238E27FC236}">
                <a16:creationId xmlns:a16="http://schemas.microsoft.com/office/drawing/2014/main" id="{E36E1310-299B-40FE-A2C5-D37854EEA5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3CAB67-863C-4F82-A7C5-19D1CC01C591}"/>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830032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A509D-3332-4DD1-8980-4AEFABA750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4715E40-E384-439E-A7F0-1748110B13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454F040-436A-4FCB-950E-3ADB066433A7}"/>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5" name="Footer Placeholder 4">
            <a:extLst>
              <a:ext uri="{FF2B5EF4-FFF2-40B4-BE49-F238E27FC236}">
                <a16:creationId xmlns:a16="http://schemas.microsoft.com/office/drawing/2014/main" id="{8EC7AEB8-9DA1-4426-9D52-5C03B6A2F0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6AD1D2-8517-40E2-AA51-B9527DA4019C}"/>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2632697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B392F-C4CE-4453-8B25-E54EA38DE4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6F427B-91F9-41C5-B9DB-A2DAB5719E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3A7277E-497F-40F4-9E96-86EE34A439B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699F2F-F498-428E-AB40-B9073622DA0A}"/>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6" name="Footer Placeholder 5">
            <a:extLst>
              <a:ext uri="{FF2B5EF4-FFF2-40B4-BE49-F238E27FC236}">
                <a16:creationId xmlns:a16="http://schemas.microsoft.com/office/drawing/2014/main" id="{9D1B320E-8FD4-4926-9384-7352A84B02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FF50CB-0592-40DE-B3A4-481ECE6CD817}"/>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1350943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E7A4F-A939-4C0D-88E0-8448D41AED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96A967-FCF6-418C-8EF4-DD3C27B3D4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954E236-A998-42F2-BE5E-B174B0FFDC1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31569A6-3476-46B4-87FF-C5A814B11A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C4A7F2-6579-4188-B22F-0E96DB16E4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443DF1C-20CB-45FE-85EB-54AE3327F4B5}"/>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8" name="Footer Placeholder 7">
            <a:extLst>
              <a:ext uri="{FF2B5EF4-FFF2-40B4-BE49-F238E27FC236}">
                <a16:creationId xmlns:a16="http://schemas.microsoft.com/office/drawing/2014/main" id="{23585A42-E255-47D8-B45E-A9B7F00404A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3137BF0-5A20-4372-9858-623F0DA87451}"/>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207685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F48B-7625-49BE-AECA-00FD20D60C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5B0873-F8F4-4D4F-B36C-EA8962B5C7EC}"/>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4" name="Footer Placeholder 3">
            <a:extLst>
              <a:ext uri="{FF2B5EF4-FFF2-40B4-BE49-F238E27FC236}">
                <a16:creationId xmlns:a16="http://schemas.microsoft.com/office/drawing/2014/main" id="{426BD748-2B65-4A54-9AD4-77E0C2A682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7328B60-33ED-4450-BAD3-8270462A0CB3}"/>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3579273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EBB303-4207-49B5-956F-6F8ED56B36CD}"/>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3" name="Footer Placeholder 2">
            <a:extLst>
              <a:ext uri="{FF2B5EF4-FFF2-40B4-BE49-F238E27FC236}">
                <a16:creationId xmlns:a16="http://schemas.microsoft.com/office/drawing/2014/main" id="{36EAA6B3-4239-4DFA-B2A8-4669776181C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3319A31-DBCF-4664-99DB-7ABC7E7A8CE1}"/>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252926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5E4F-17E5-4E85-8987-226515BD8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3E393D-5F55-44E3-A3E6-A0163B347D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3110E53-082F-4F8E-A4CB-5D1608C375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F3D233B-4850-4E85-9D31-FA88A3E2BFFF}"/>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6" name="Footer Placeholder 5">
            <a:extLst>
              <a:ext uri="{FF2B5EF4-FFF2-40B4-BE49-F238E27FC236}">
                <a16:creationId xmlns:a16="http://schemas.microsoft.com/office/drawing/2014/main" id="{3FC72106-39A7-4216-AE15-7F3535A484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35470F-858A-4864-A95B-B81ADC0DFBC0}"/>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341952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77CA4-5904-4D7B-BA54-87096972E0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6C45AB-C334-4C3E-AB06-AC4EE34531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D2948C9-5BD6-4120-A183-003DA62875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51E23D-A0ED-436B-A635-9CDB718987F7}"/>
              </a:ext>
            </a:extLst>
          </p:cNvPr>
          <p:cNvSpPr>
            <a:spLocks noGrp="1"/>
          </p:cNvSpPr>
          <p:nvPr>
            <p:ph type="dt" sz="half" idx="10"/>
          </p:nvPr>
        </p:nvSpPr>
        <p:spPr/>
        <p:txBody>
          <a:bodyPr/>
          <a:lstStyle/>
          <a:p>
            <a:fld id="{00E6DD30-DB34-4426-B308-D43F8A61C1C1}" type="datetimeFigureOut">
              <a:rPr lang="en-GB" smtClean="0"/>
              <a:t>20/07/2026</a:t>
            </a:fld>
            <a:endParaRPr lang="en-GB"/>
          </a:p>
        </p:txBody>
      </p:sp>
      <p:sp>
        <p:nvSpPr>
          <p:cNvPr id="6" name="Footer Placeholder 5">
            <a:extLst>
              <a:ext uri="{FF2B5EF4-FFF2-40B4-BE49-F238E27FC236}">
                <a16:creationId xmlns:a16="http://schemas.microsoft.com/office/drawing/2014/main" id="{E6A4B765-B70B-497A-B87A-039EC100BB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CE181F-18CB-43EC-8881-24AA75E8F386}"/>
              </a:ext>
            </a:extLst>
          </p:cNvPr>
          <p:cNvSpPr>
            <a:spLocks noGrp="1"/>
          </p:cNvSpPr>
          <p:nvPr>
            <p:ph type="sldNum" sz="quarter" idx="12"/>
          </p:nvPr>
        </p:nvSpPr>
        <p:spPr/>
        <p:txBody>
          <a:bodyPr/>
          <a:lstStyle/>
          <a:p>
            <a:fld id="{8D0352EB-0334-4C5D-8F66-7F459DF938BE}" type="slidenum">
              <a:rPr lang="en-GB" smtClean="0"/>
              <a:t>‹#›</a:t>
            </a:fld>
            <a:endParaRPr lang="en-GB"/>
          </a:p>
        </p:txBody>
      </p:sp>
    </p:spTree>
    <p:extLst>
      <p:ext uri="{BB962C8B-B14F-4D97-AF65-F5344CB8AC3E}">
        <p14:creationId xmlns:p14="http://schemas.microsoft.com/office/powerpoint/2010/main" val="3322633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F356BD-A102-4468-885E-960BD527A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98C1EE-C020-4E59-98ED-356DEB43DF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91063C-0124-47CC-9A8C-F932FC1237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E6DD30-DB34-4426-B308-D43F8A61C1C1}" type="datetimeFigureOut">
              <a:rPr lang="en-GB" smtClean="0"/>
              <a:t>20/07/2026</a:t>
            </a:fld>
            <a:endParaRPr lang="en-GB"/>
          </a:p>
        </p:txBody>
      </p:sp>
      <p:sp>
        <p:nvSpPr>
          <p:cNvPr id="5" name="Footer Placeholder 4">
            <a:extLst>
              <a:ext uri="{FF2B5EF4-FFF2-40B4-BE49-F238E27FC236}">
                <a16:creationId xmlns:a16="http://schemas.microsoft.com/office/drawing/2014/main" id="{9C702052-D813-4CD3-80DD-702E19528E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3528A18-41D5-4151-BEBE-2B6559ECCB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0352EB-0334-4C5D-8F66-7F459DF938BE}" type="slidenum">
              <a:rPr lang="en-GB" smtClean="0"/>
              <a:t>‹#›</a:t>
            </a:fld>
            <a:endParaRPr lang="en-GB"/>
          </a:p>
        </p:txBody>
      </p:sp>
    </p:spTree>
    <p:extLst>
      <p:ext uri="{BB962C8B-B14F-4D97-AF65-F5344CB8AC3E}">
        <p14:creationId xmlns:p14="http://schemas.microsoft.com/office/powerpoint/2010/main" val="2133185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www.nuffieldfoundation.org/practical-work-learning/approach-1-argumentatio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pic>
        <p:nvPicPr>
          <p:cNvPr id="2" name="Picture 1"/>
          <p:cNvPicPr>
            <a:picLocks noChangeAspect="1"/>
          </p:cNvPicPr>
          <p:nvPr/>
        </p:nvPicPr>
        <p:blipFill>
          <a:blip r:embed="rId4"/>
          <a:stretch>
            <a:fillRect/>
          </a:stretch>
        </p:blipFill>
        <p:spPr>
          <a:xfrm>
            <a:off x="1787137" y="5320738"/>
            <a:ext cx="8642760" cy="1241892"/>
          </a:xfrm>
          <a:prstGeom prst="rect">
            <a:avLst/>
          </a:prstGeom>
        </p:spPr>
      </p:pic>
      <p:sp>
        <p:nvSpPr>
          <p:cNvPr id="7" name="TextBox 6"/>
          <p:cNvSpPr txBox="1"/>
          <p:nvPr/>
        </p:nvSpPr>
        <p:spPr>
          <a:xfrm>
            <a:off x="1631505" y="1460989"/>
            <a:ext cx="8798393" cy="3613297"/>
          </a:xfrm>
          <a:prstGeom prst="rect">
            <a:avLst/>
          </a:prstGeom>
          <a:noFill/>
        </p:spPr>
        <p:txBody>
          <a:bodyPr wrap="square" rtlCol="0">
            <a:spAutoFit/>
          </a:bodyPr>
          <a:lstStyle/>
          <a:p>
            <a:pPr>
              <a:lnSpc>
                <a:spcPct val="130000"/>
              </a:lnSpc>
            </a:pPr>
            <a:r>
              <a:rPr lang="en-GB" sz="3600" b="1" dirty="0">
                <a:solidFill>
                  <a:srgbClr val="0070C0"/>
                </a:solidFill>
              </a:rPr>
              <a:t>Line of agreement</a:t>
            </a:r>
            <a:r>
              <a:rPr lang="en-GB" sz="2800" dirty="0">
                <a:solidFill>
                  <a:srgbClr val="0070C0"/>
                </a:solidFill>
              </a:rPr>
              <a:t>:</a:t>
            </a:r>
          </a:p>
          <a:p>
            <a:pPr marL="457200" indent="-457200">
              <a:lnSpc>
                <a:spcPct val="130000"/>
              </a:lnSpc>
              <a:buFont typeface="Arial" panose="020B0604020202020204" pitchFamily="34" charset="0"/>
              <a:buChar char="•"/>
            </a:pPr>
            <a:r>
              <a:rPr lang="en-GB" sz="2800" dirty="0">
                <a:solidFill>
                  <a:srgbClr val="0070C0"/>
                </a:solidFill>
              </a:rPr>
              <a:t>Consider the 6 scenarios</a:t>
            </a:r>
          </a:p>
          <a:p>
            <a:pPr marL="457200" indent="-457200">
              <a:lnSpc>
                <a:spcPct val="130000"/>
              </a:lnSpc>
              <a:buFont typeface="Arial" panose="020B0604020202020204" pitchFamily="34" charset="0"/>
              <a:buChar char="•"/>
            </a:pPr>
            <a:r>
              <a:rPr lang="en-GB" sz="2800" dirty="0">
                <a:solidFill>
                  <a:srgbClr val="0070C0"/>
                </a:solidFill>
              </a:rPr>
              <a:t>What is your opinion?</a:t>
            </a:r>
          </a:p>
          <a:p>
            <a:pPr marL="457200" indent="-457200">
              <a:lnSpc>
                <a:spcPct val="130000"/>
              </a:lnSpc>
              <a:buFont typeface="Arial" panose="020B0604020202020204" pitchFamily="34" charset="0"/>
              <a:buChar char="•"/>
            </a:pPr>
            <a:r>
              <a:rPr lang="en-GB" sz="2800" dirty="0">
                <a:solidFill>
                  <a:srgbClr val="0070C0"/>
                </a:solidFill>
              </a:rPr>
              <a:t>You will be asked to show what you think by standing along the line of agreement – you can stand anywhere along the line, not just at the ends</a:t>
            </a:r>
          </a:p>
        </p:txBody>
      </p:sp>
    </p:spTree>
    <p:extLst>
      <p:ext uri="{BB962C8B-B14F-4D97-AF65-F5344CB8AC3E}">
        <p14:creationId xmlns:p14="http://schemas.microsoft.com/office/powerpoint/2010/main" val="270332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2"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sp>
        <p:nvSpPr>
          <p:cNvPr id="9" name="Rectangle 8"/>
          <p:cNvSpPr/>
          <p:nvPr/>
        </p:nvSpPr>
        <p:spPr>
          <a:xfrm>
            <a:off x="3995739" y="2236062"/>
            <a:ext cx="6456237" cy="1384995"/>
          </a:xfrm>
          <a:prstGeom prst="rect">
            <a:avLst/>
          </a:prstGeom>
        </p:spPr>
        <p:txBody>
          <a:bodyPr wrap="square">
            <a:spAutoFit/>
          </a:bodyPr>
          <a:lstStyle/>
          <a:p>
            <a:pPr algn="r"/>
            <a:r>
              <a:rPr lang="en-GB" sz="2800" dirty="0">
                <a:solidFill>
                  <a:srgbClr val="92D050"/>
                </a:solidFill>
              </a:rPr>
              <a:t>… use gene editing to enhance </a:t>
            </a:r>
          </a:p>
          <a:p>
            <a:pPr algn="r"/>
            <a:r>
              <a:rPr lang="en-GB" sz="2800" dirty="0">
                <a:solidFill>
                  <a:srgbClr val="92D050"/>
                </a:solidFill>
              </a:rPr>
              <a:t>athletic ability in early stage embryos (pre-implantation genetic manipulation).</a:t>
            </a:r>
          </a:p>
        </p:txBody>
      </p:sp>
      <p:pic>
        <p:nvPicPr>
          <p:cNvPr id="10" name="Picture 9"/>
          <p:cNvPicPr>
            <a:picLocks noChangeAspect="1"/>
          </p:cNvPicPr>
          <p:nvPr/>
        </p:nvPicPr>
        <p:blipFill rotWithShape="1">
          <a:blip r:embed="rId3"/>
          <a:srcRect l="14046" t="29320" r="5077" b="29606"/>
          <a:stretch/>
        </p:blipFill>
        <p:spPr>
          <a:xfrm>
            <a:off x="1524001" y="4067034"/>
            <a:ext cx="9159275" cy="2790967"/>
          </a:xfrm>
          <a:prstGeom prst="rect">
            <a:avLst/>
          </a:prstGeom>
        </p:spPr>
      </p:pic>
      <p:sp>
        <p:nvSpPr>
          <p:cNvPr id="11" name="TextBox 10"/>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Tree>
    <p:extLst>
      <p:ext uri="{BB962C8B-B14F-4D97-AF65-F5344CB8AC3E}">
        <p14:creationId xmlns:p14="http://schemas.microsoft.com/office/powerpoint/2010/main" val="2926473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3" name="Straight Connector 2"/>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31505" y="172570"/>
            <a:ext cx="5246373"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Scientific arguments</a:t>
            </a:r>
          </a:p>
        </p:txBody>
      </p:sp>
      <p:sp>
        <p:nvSpPr>
          <p:cNvPr id="7" name="Rectangle 6"/>
          <p:cNvSpPr/>
          <p:nvPr/>
        </p:nvSpPr>
        <p:spPr>
          <a:xfrm>
            <a:off x="1703512" y="5920824"/>
            <a:ext cx="8748464" cy="892552"/>
          </a:xfrm>
          <a:prstGeom prst="rect">
            <a:avLst/>
          </a:prstGeom>
        </p:spPr>
        <p:txBody>
          <a:bodyPr wrap="square">
            <a:spAutoFit/>
          </a:bodyPr>
          <a:lstStyle/>
          <a:p>
            <a:r>
              <a:rPr lang="en-GB" sz="2600" dirty="0">
                <a:hlinkClick r:id="rId4"/>
              </a:rPr>
              <a:t>http://www.nuffieldfoundation.org/practical-work-learning/ approach-1-argumentation</a:t>
            </a:r>
            <a:r>
              <a:rPr lang="en-GB" sz="2600" dirty="0"/>
              <a:t> </a:t>
            </a:r>
          </a:p>
        </p:txBody>
      </p:sp>
      <p:sp>
        <p:nvSpPr>
          <p:cNvPr id="8" name="Rectangle 7"/>
          <p:cNvSpPr/>
          <p:nvPr/>
        </p:nvSpPr>
        <p:spPr>
          <a:xfrm>
            <a:off x="1703512" y="1556792"/>
            <a:ext cx="8748464" cy="1292662"/>
          </a:xfrm>
          <a:prstGeom prst="rect">
            <a:avLst/>
          </a:prstGeom>
        </p:spPr>
        <p:txBody>
          <a:bodyPr wrap="square">
            <a:spAutoFit/>
          </a:bodyPr>
          <a:lstStyle/>
          <a:p>
            <a:r>
              <a:rPr lang="en-GB" sz="2600" dirty="0">
                <a:solidFill>
                  <a:schemeClr val="bg1">
                    <a:lumMod val="50000"/>
                  </a:schemeClr>
                </a:solidFill>
              </a:rPr>
              <a:t>Argumentation involves students in discussion and thinking processes which Abrahams and Millar (2008) refer to as having ‘minds on’ the science.</a:t>
            </a:r>
          </a:p>
        </p:txBody>
      </p:sp>
      <p:pic>
        <p:nvPicPr>
          <p:cNvPr id="9"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6287" t="33622" r="26935" b="46552"/>
          <a:stretch/>
        </p:blipFill>
        <p:spPr bwMode="auto">
          <a:xfrm>
            <a:off x="3144268" y="3140969"/>
            <a:ext cx="6048077" cy="2517607"/>
          </a:xfrm>
          <a:prstGeom prst="rect">
            <a:avLst/>
          </a:prstGeom>
          <a:noFill/>
          <a:ln w="9525">
            <a:solidFill>
              <a:schemeClr val="bg1">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86824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3" name="Straight Connector 2"/>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703512" y="1385342"/>
            <a:ext cx="8748464" cy="4278094"/>
          </a:xfrm>
          <a:prstGeom prst="rect">
            <a:avLst/>
          </a:prstGeom>
        </p:spPr>
        <p:txBody>
          <a:bodyPr wrap="square">
            <a:spAutoFit/>
          </a:bodyPr>
          <a:lstStyle/>
          <a:p>
            <a:r>
              <a:rPr lang="en-GB" sz="2600" dirty="0">
                <a:solidFill>
                  <a:schemeClr val="bg1">
                    <a:lumMod val="50000"/>
                  </a:schemeClr>
                </a:solidFill>
              </a:rPr>
              <a:t>Claim (assertion):</a:t>
            </a:r>
          </a:p>
          <a:p>
            <a:endParaRPr lang="en-GB" sz="2600" dirty="0">
              <a:solidFill>
                <a:schemeClr val="bg1">
                  <a:lumMod val="50000"/>
                </a:schemeClr>
              </a:solidFill>
            </a:endParaRPr>
          </a:p>
          <a:p>
            <a:endParaRPr lang="en-GB" sz="2600" dirty="0">
              <a:solidFill>
                <a:schemeClr val="bg1">
                  <a:lumMod val="50000"/>
                </a:schemeClr>
              </a:solidFill>
            </a:endParaRPr>
          </a:p>
          <a:p>
            <a:endParaRPr lang="en-GB" sz="2600" dirty="0">
              <a:solidFill>
                <a:schemeClr val="bg1">
                  <a:lumMod val="50000"/>
                </a:schemeClr>
              </a:solidFill>
            </a:endParaRPr>
          </a:p>
          <a:p>
            <a:endParaRPr lang="en-GB" sz="600" dirty="0">
              <a:solidFill>
                <a:schemeClr val="bg1">
                  <a:lumMod val="50000"/>
                </a:schemeClr>
              </a:solidFill>
            </a:endParaRPr>
          </a:p>
          <a:p>
            <a:r>
              <a:rPr lang="en-GB" sz="2600" dirty="0">
                <a:solidFill>
                  <a:schemeClr val="bg1">
                    <a:lumMod val="50000"/>
                  </a:schemeClr>
                </a:solidFill>
              </a:rPr>
              <a:t>Data (evidence or facts in support):</a:t>
            </a:r>
          </a:p>
          <a:p>
            <a:endParaRPr lang="en-GB" sz="2600" dirty="0">
              <a:solidFill>
                <a:schemeClr val="bg1">
                  <a:lumMod val="50000"/>
                </a:schemeClr>
              </a:solidFill>
            </a:endParaRPr>
          </a:p>
          <a:p>
            <a:endParaRPr lang="en-GB" sz="2600" dirty="0">
              <a:solidFill>
                <a:schemeClr val="bg1">
                  <a:lumMod val="50000"/>
                </a:schemeClr>
              </a:solidFill>
            </a:endParaRPr>
          </a:p>
          <a:p>
            <a:endParaRPr lang="en-GB" sz="2600" dirty="0">
              <a:solidFill>
                <a:schemeClr val="bg1">
                  <a:lumMod val="50000"/>
                </a:schemeClr>
              </a:solidFill>
            </a:endParaRPr>
          </a:p>
          <a:p>
            <a:endParaRPr lang="en-GB" sz="600" dirty="0">
              <a:solidFill>
                <a:schemeClr val="bg1">
                  <a:lumMod val="50000"/>
                </a:schemeClr>
              </a:solidFill>
            </a:endParaRPr>
          </a:p>
          <a:p>
            <a:r>
              <a:rPr lang="en-GB" sz="2600" dirty="0">
                <a:solidFill>
                  <a:schemeClr val="bg1">
                    <a:lumMod val="50000"/>
                  </a:schemeClr>
                </a:solidFill>
              </a:rPr>
              <a:t>Warrants (connecting the evidence and the assertion):</a:t>
            </a:r>
          </a:p>
          <a:p>
            <a:endParaRPr lang="en-GB" sz="2600" dirty="0">
              <a:solidFill>
                <a:schemeClr val="bg1">
                  <a:lumMod val="50000"/>
                </a:schemeClr>
              </a:solidFill>
            </a:endParaRPr>
          </a:p>
        </p:txBody>
      </p:sp>
      <p:sp>
        <p:nvSpPr>
          <p:cNvPr id="6" name="TextBox 5"/>
          <p:cNvSpPr txBox="1"/>
          <p:nvPr/>
        </p:nvSpPr>
        <p:spPr>
          <a:xfrm>
            <a:off x="1703512" y="1861626"/>
            <a:ext cx="8591852" cy="1292662"/>
          </a:xfrm>
          <a:prstGeom prst="rect">
            <a:avLst/>
          </a:prstGeom>
          <a:noFill/>
        </p:spPr>
        <p:txBody>
          <a:bodyPr wrap="square" rtlCol="0">
            <a:spAutoFit/>
          </a:bodyPr>
          <a:lstStyle/>
          <a:p>
            <a:r>
              <a:rPr lang="en-GB" sz="2600" dirty="0">
                <a:solidFill>
                  <a:srgbClr val="0070C0"/>
                </a:solidFill>
              </a:rPr>
              <a:t>‘Scientists should be allowed to use gene editing to develop new plant strains in agriculture, for example disease-resistant strains of wheat.’</a:t>
            </a:r>
          </a:p>
        </p:txBody>
      </p:sp>
      <p:sp>
        <p:nvSpPr>
          <p:cNvPr id="10" name="TextBox 9"/>
          <p:cNvSpPr txBox="1"/>
          <p:nvPr/>
        </p:nvSpPr>
        <p:spPr>
          <a:xfrm>
            <a:off x="1703512" y="3514327"/>
            <a:ext cx="8591852" cy="1292662"/>
          </a:xfrm>
          <a:prstGeom prst="rect">
            <a:avLst/>
          </a:prstGeom>
          <a:noFill/>
        </p:spPr>
        <p:txBody>
          <a:bodyPr wrap="square" rtlCol="0">
            <a:spAutoFit/>
          </a:bodyPr>
          <a:lstStyle/>
          <a:p>
            <a:r>
              <a:rPr lang="en-GB" sz="2600" dirty="0">
                <a:solidFill>
                  <a:srgbClr val="0070C0"/>
                </a:solidFill>
              </a:rPr>
              <a:t>‘Humans have been selecting traits in plants that are beneficial to agriculture (and the health of plants) through selective breeding over many generations without causing problems.’</a:t>
            </a:r>
          </a:p>
        </p:txBody>
      </p:sp>
      <p:sp>
        <p:nvSpPr>
          <p:cNvPr id="11" name="TextBox 10"/>
          <p:cNvSpPr txBox="1"/>
          <p:nvPr/>
        </p:nvSpPr>
        <p:spPr>
          <a:xfrm>
            <a:off x="1703512" y="5167029"/>
            <a:ext cx="8748464" cy="1692771"/>
          </a:xfrm>
          <a:prstGeom prst="rect">
            <a:avLst/>
          </a:prstGeom>
          <a:noFill/>
        </p:spPr>
        <p:txBody>
          <a:bodyPr wrap="square" rtlCol="0">
            <a:spAutoFit/>
          </a:bodyPr>
          <a:lstStyle/>
          <a:p>
            <a:r>
              <a:rPr lang="en-GB" sz="2600" dirty="0">
                <a:solidFill>
                  <a:srgbClr val="0070C0"/>
                </a:solidFill>
              </a:rPr>
              <a:t>‘So altering wheat to become disease-resistant using gene editing is a positive development as it mimics the process of selective breeding, but also speeds up the process of introducing positive traits into agriculturally important crops.’</a:t>
            </a:r>
          </a:p>
        </p:txBody>
      </p:sp>
      <p:sp>
        <p:nvSpPr>
          <p:cNvPr id="12" name="TextBox 11"/>
          <p:cNvSpPr txBox="1"/>
          <p:nvPr/>
        </p:nvSpPr>
        <p:spPr>
          <a:xfrm>
            <a:off x="1631505" y="172570"/>
            <a:ext cx="5246373"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Scientific arguments</a:t>
            </a:r>
          </a:p>
        </p:txBody>
      </p:sp>
    </p:spTree>
    <p:extLst>
      <p:ext uri="{BB962C8B-B14F-4D97-AF65-F5344CB8AC3E}">
        <p14:creationId xmlns:p14="http://schemas.microsoft.com/office/powerpoint/2010/main" val="181259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3" name="Straight Connector 2"/>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631505" y="172570"/>
            <a:ext cx="5246373"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Scientific arguments</a:t>
            </a:r>
          </a:p>
        </p:txBody>
      </p:sp>
      <p:sp>
        <p:nvSpPr>
          <p:cNvPr id="13" name="Rectangle 12"/>
          <p:cNvSpPr/>
          <p:nvPr/>
        </p:nvSpPr>
        <p:spPr>
          <a:xfrm>
            <a:off x="1631504" y="1484785"/>
            <a:ext cx="8413626" cy="2708434"/>
          </a:xfrm>
          <a:prstGeom prst="rect">
            <a:avLst/>
          </a:prstGeom>
        </p:spPr>
        <p:txBody>
          <a:bodyPr wrap="square">
            <a:spAutoFit/>
          </a:bodyPr>
          <a:lstStyle/>
          <a:p>
            <a:pPr marL="457200" indent="-457200">
              <a:spcBef>
                <a:spcPts val="600"/>
              </a:spcBef>
              <a:spcAft>
                <a:spcPts val="600"/>
              </a:spcAft>
              <a:buFont typeface="Arial" panose="020B0604020202020204" pitchFamily="34" charset="0"/>
              <a:buChar char="•"/>
            </a:pPr>
            <a:r>
              <a:rPr lang="en-GB" sz="2800" dirty="0">
                <a:solidFill>
                  <a:srgbClr val="0070C0"/>
                </a:solidFill>
              </a:rPr>
              <a:t>Should gene editing be allowed in humans?</a:t>
            </a:r>
          </a:p>
          <a:p>
            <a:pPr marL="457200" indent="-457200">
              <a:spcBef>
                <a:spcPts val="600"/>
              </a:spcBef>
              <a:spcAft>
                <a:spcPts val="600"/>
              </a:spcAft>
              <a:buFont typeface="Arial" panose="020B0604020202020204" pitchFamily="34" charset="0"/>
              <a:buChar char="•"/>
            </a:pPr>
            <a:r>
              <a:rPr lang="en-GB" sz="2800" dirty="0">
                <a:solidFill>
                  <a:srgbClr val="0070C0"/>
                </a:solidFill>
              </a:rPr>
              <a:t>Should gene editing be allowed in animals?</a:t>
            </a:r>
          </a:p>
          <a:p>
            <a:pPr marL="457200" indent="-457200">
              <a:spcBef>
                <a:spcPts val="600"/>
              </a:spcBef>
              <a:spcAft>
                <a:spcPts val="600"/>
              </a:spcAft>
              <a:buFont typeface="Arial" panose="020B0604020202020204" pitchFamily="34" charset="0"/>
              <a:buChar char="•"/>
            </a:pPr>
            <a:r>
              <a:rPr lang="en-GB" sz="2800" dirty="0">
                <a:solidFill>
                  <a:srgbClr val="0070C0"/>
                </a:solidFill>
              </a:rPr>
              <a:t>How would gene editing affect consumer choice about their food?</a:t>
            </a:r>
          </a:p>
          <a:p>
            <a:pPr marL="457200" indent="-457200">
              <a:spcBef>
                <a:spcPts val="600"/>
              </a:spcBef>
              <a:spcAft>
                <a:spcPts val="600"/>
              </a:spcAft>
              <a:buFont typeface="Arial" panose="020B0604020202020204" pitchFamily="34" charset="0"/>
              <a:buChar char="•"/>
            </a:pPr>
            <a:r>
              <a:rPr lang="en-GB" sz="2800" dirty="0">
                <a:solidFill>
                  <a:srgbClr val="0070C0"/>
                </a:solidFill>
              </a:rPr>
              <a:t>How would gene editing affect the environment?</a:t>
            </a:r>
          </a:p>
        </p:txBody>
      </p:sp>
      <p:pic>
        <p:nvPicPr>
          <p:cNvPr id="5" name="Picture 4"/>
          <p:cNvPicPr>
            <a:picLocks noChangeAspect="1"/>
          </p:cNvPicPr>
          <p:nvPr/>
        </p:nvPicPr>
        <p:blipFill rotWithShape="1">
          <a:blip r:embed="rId4"/>
          <a:srcRect t="13001" b="21505"/>
          <a:stretch/>
        </p:blipFill>
        <p:spPr>
          <a:xfrm>
            <a:off x="1524000" y="4305300"/>
            <a:ext cx="9144000" cy="2552701"/>
          </a:xfrm>
          <a:prstGeom prst="rect">
            <a:avLst/>
          </a:prstGeom>
        </p:spPr>
      </p:pic>
    </p:spTree>
    <p:extLst>
      <p:ext uri="{BB962C8B-B14F-4D97-AF65-F5344CB8AC3E}">
        <p14:creationId xmlns:p14="http://schemas.microsoft.com/office/powerpoint/2010/main" val="3826281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todib\Desktop\ABE\images\Amgen Experience_Logo-01_sm.jpg"/>
          <p:cNvPicPr/>
          <p:nvPr/>
        </p:nvPicPr>
        <p:blipFill>
          <a:blip r:embed="rId2" cstate="print"/>
          <a:srcRect/>
          <a:stretch>
            <a:fillRect/>
          </a:stretch>
        </p:blipFill>
        <p:spPr bwMode="auto">
          <a:xfrm>
            <a:off x="7680176" y="188640"/>
            <a:ext cx="2771800" cy="720080"/>
          </a:xfrm>
          <a:prstGeom prst="rect">
            <a:avLst/>
          </a:prstGeom>
          <a:noFill/>
        </p:spPr>
      </p:pic>
      <p:cxnSp>
        <p:nvCxnSpPr>
          <p:cNvPr id="6" name="Straight Connector 5"/>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sp>
        <p:nvSpPr>
          <p:cNvPr id="9" name="Rectangle 8"/>
          <p:cNvSpPr/>
          <p:nvPr/>
        </p:nvSpPr>
        <p:spPr>
          <a:xfrm>
            <a:off x="1631504" y="1421626"/>
            <a:ext cx="8820472" cy="2246769"/>
          </a:xfrm>
          <a:prstGeom prst="rect">
            <a:avLst/>
          </a:prstGeom>
        </p:spPr>
        <p:txBody>
          <a:bodyPr wrap="square">
            <a:spAutoFit/>
          </a:bodyPr>
          <a:lstStyle/>
          <a:p>
            <a:r>
              <a:rPr lang="en-GB" sz="2800" dirty="0">
                <a:solidFill>
                  <a:srgbClr val="0070C0"/>
                </a:solidFill>
              </a:rPr>
              <a:t>There is an urgent need for open discussion of the merits and risks of human genome modification by a broad cohort of scientists, clinicians, social scientists, the general public, and relevant public entities and interest groups                                                  </a:t>
            </a:r>
          </a:p>
          <a:p>
            <a:pPr algn="r"/>
            <a:r>
              <a:rPr lang="en-GB" sz="2800" dirty="0">
                <a:solidFill>
                  <a:srgbClr val="0070C0"/>
                </a:solidFill>
              </a:rPr>
              <a:t>                               </a:t>
            </a:r>
            <a:r>
              <a:rPr lang="en-GB" sz="2800" dirty="0">
                <a:solidFill>
                  <a:schemeClr val="accent2"/>
                </a:solidFill>
              </a:rPr>
              <a:t>(Baltimore </a:t>
            </a:r>
            <a:r>
              <a:rPr lang="en-GB" sz="2800" i="1" dirty="0">
                <a:solidFill>
                  <a:schemeClr val="accent2"/>
                </a:solidFill>
              </a:rPr>
              <a:t>et al</a:t>
            </a:r>
            <a:r>
              <a:rPr lang="en-GB" sz="2800" dirty="0">
                <a:solidFill>
                  <a:schemeClr val="accent2"/>
                </a:solidFill>
              </a:rPr>
              <a:t>., 2015)</a:t>
            </a:r>
          </a:p>
        </p:txBody>
      </p:sp>
    </p:spTree>
    <p:extLst>
      <p:ext uri="{BB962C8B-B14F-4D97-AF65-F5344CB8AC3E}">
        <p14:creationId xmlns:p14="http://schemas.microsoft.com/office/powerpoint/2010/main" val="2029849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Karen\AppData\Local\Microsoft\Windows\Temporary Internet Files\Content.IE5\TI0K525Y\7445337412_46aac1a164_z[1].jpg"/>
          <p:cNvPicPr>
            <a:picLocks noChangeAspect="1" noChangeArrowheads="1"/>
          </p:cNvPicPr>
          <p:nvPr/>
        </p:nvPicPr>
        <p:blipFill>
          <a:blip r:embed="rId2">
            <a:extLst>
              <a:ext uri="{28A0092B-C50C-407E-A947-70E740481C1C}">
                <a14:useLocalDpi xmlns:a14="http://schemas.microsoft.com/office/drawing/2010/main" val="0"/>
              </a:ext>
            </a:extLst>
          </a:blip>
          <a:srcRect l="4138" t="14751" r="12874" b="13831"/>
          <a:stretch>
            <a:fillRect/>
          </a:stretch>
        </p:blipFill>
        <p:spPr bwMode="auto">
          <a:xfrm>
            <a:off x="7680176" y="996487"/>
            <a:ext cx="2987824"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6" name="Straight Connector 5"/>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sp>
        <p:nvSpPr>
          <p:cNvPr id="9" name="TextBox 8"/>
          <p:cNvSpPr txBox="1"/>
          <p:nvPr/>
        </p:nvSpPr>
        <p:spPr>
          <a:xfrm>
            <a:off x="1631504" y="2186075"/>
            <a:ext cx="8820472" cy="4228850"/>
          </a:xfrm>
          <a:prstGeom prst="rect">
            <a:avLst/>
          </a:prstGeom>
          <a:noFill/>
        </p:spPr>
        <p:txBody>
          <a:bodyPr wrap="square" rtlCol="0">
            <a:spAutoFit/>
          </a:bodyPr>
          <a:lstStyle/>
          <a:p>
            <a:pPr marL="457200" indent="-457200">
              <a:lnSpc>
                <a:spcPct val="120000"/>
              </a:lnSpc>
              <a:buFont typeface="Wingdings" panose="05000000000000000000" pitchFamily="2" charset="2"/>
              <a:buChar char="Ø"/>
            </a:pPr>
            <a:r>
              <a:rPr lang="es-ES_tradnl" altLang="en-US" sz="2800" dirty="0">
                <a:solidFill>
                  <a:srgbClr val="0070C0"/>
                </a:solidFill>
              </a:rPr>
              <a:t>In 1975 </a:t>
            </a:r>
            <a:r>
              <a:rPr lang="es-ES_tradnl" altLang="ja-JP" sz="2800" dirty="0" err="1">
                <a:solidFill>
                  <a:srgbClr val="0070C0"/>
                </a:solidFill>
              </a:rPr>
              <a:t>concerns</a:t>
            </a:r>
            <a:r>
              <a:rPr lang="es-ES_tradnl" altLang="ja-JP" sz="2800" dirty="0">
                <a:solidFill>
                  <a:srgbClr val="0070C0"/>
                </a:solidFill>
              </a:rPr>
              <a:t> </a:t>
            </a:r>
            <a:r>
              <a:rPr lang="es-ES_tradnl" altLang="ja-JP" sz="2800" dirty="0" err="1">
                <a:solidFill>
                  <a:srgbClr val="0070C0"/>
                </a:solidFill>
              </a:rPr>
              <a:t>about</a:t>
            </a:r>
            <a:r>
              <a:rPr lang="es-ES_tradnl" altLang="ja-JP" sz="2800" dirty="0">
                <a:solidFill>
                  <a:srgbClr val="0070C0"/>
                </a:solidFill>
              </a:rPr>
              <a:t> safety led </a:t>
            </a:r>
            <a:r>
              <a:rPr lang="es-ES_tradnl" altLang="ja-JP" sz="2800" dirty="0" err="1">
                <a:solidFill>
                  <a:srgbClr val="0070C0"/>
                </a:solidFill>
              </a:rPr>
              <a:t>scientists</a:t>
            </a:r>
            <a:r>
              <a:rPr lang="es-ES_tradnl" altLang="ja-JP" sz="2800" dirty="0">
                <a:solidFill>
                  <a:srgbClr val="0070C0"/>
                </a:solidFill>
              </a:rPr>
              <a:t> </a:t>
            </a:r>
            <a:r>
              <a:rPr lang="es-ES_tradnl" altLang="ja-JP" sz="2800" dirty="0" err="1">
                <a:solidFill>
                  <a:srgbClr val="0070C0"/>
                </a:solidFill>
              </a:rPr>
              <a:t>from</a:t>
            </a:r>
            <a:r>
              <a:rPr lang="es-ES_tradnl" altLang="ja-JP" sz="2800" dirty="0">
                <a:solidFill>
                  <a:srgbClr val="0070C0"/>
                </a:solidFill>
              </a:rPr>
              <a:t> </a:t>
            </a:r>
            <a:r>
              <a:rPr lang="es-ES_tradnl" altLang="ja-JP" sz="2800" dirty="0" err="1">
                <a:solidFill>
                  <a:srgbClr val="0070C0"/>
                </a:solidFill>
              </a:rPr>
              <a:t>around</a:t>
            </a:r>
            <a:r>
              <a:rPr lang="es-ES_tradnl" altLang="ja-JP" sz="2800" dirty="0">
                <a:solidFill>
                  <a:srgbClr val="0070C0"/>
                </a:solidFill>
              </a:rPr>
              <a:t> </a:t>
            </a:r>
            <a:r>
              <a:rPr lang="es-ES_tradnl" altLang="ja-JP" sz="2800" dirty="0" err="1">
                <a:solidFill>
                  <a:srgbClr val="0070C0"/>
                </a:solidFill>
              </a:rPr>
              <a:t>the</a:t>
            </a:r>
            <a:r>
              <a:rPr lang="es-ES_tradnl" altLang="ja-JP" sz="2800" dirty="0">
                <a:solidFill>
                  <a:srgbClr val="0070C0"/>
                </a:solidFill>
              </a:rPr>
              <a:t> </a:t>
            </a:r>
            <a:r>
              <a:rPr lang="es-ES_tradnl" altLang="ja-JP" sz="2800" dirty="0" err="1">
                <a:solidFill>
                  <a:srgbClr val="0070C0"/>
                </a:solidFill>
              </a:rPr>
              <a:t>world</a:t>
            </a:r>
            <a:r>
              <a:rPr lang="es-ES_tradnl" altLang="ja-JP" sz="2800" dirty="0">
                <a:solidFill>
                  <a:srgbClr val="0070C0"/>
                </a:solidFill>
              </a:rPr>
              <a:t> to </a:t>
            </a:r>
            <a:r>
              <a:rPr lang="es-ES_tradnl" altLang="ja-JP" sz="2800" dirty="0" err="1">
                <a:solidFill>
                  <a:srgbClr val="0070C0"/>
                </a:solidFill>
              </a:rPr>
              <a:t>halt</a:t>
            </a:r>
            <a:r>
              <a:rPr lang="es-ES_tradnl" altLang="ja-JP" sz="2800" dirty="0">
                <a:solidFill>
                  <a:srgbClr val="0070C0"/>
                </a:solidFill>
              </a:rPr>
              <a:t> </a:t>
            </a:r>
            <a:r>
              <a:rPr lang="es-ES_tradnl" altLang="ja-JP" sz="2800" dirty="0" err="1">
                <a:solidFill>
                  <a:srgbClr val="0070C0"/>
                </a:solidFill>
              </a:rPr>
              <a:t>experiments</a:t>
            </a:r>
            <a:r>
              <a:rPr lang="es-ES_tradnl" altLang="ja-JP" sz="2800" dirty="0">
                <a:solidFill>
                  <a:srgbClr val="0070C0"/>
                </a:solidFill>
              </a:rPr>
              <a:t> </a:t>
            </a:r>
            <a:r>
              <a:rPr lang="es-ES_tradnl" altLang="ja-JP" sz="2800" dirty="0" err="1">
                <a:solidFill>
                  <a:srgbClr val="0070C0"/>
                </a:solidFill>
              </a:rPr>
              <a:t>combining</a:t>
            </a:r>
            <a:r>
              <a:rPr lang="es-ES_tradnl" altLang="ja-JP" sz="2800" dirty="0">
                <a:solidFill>
                  <a:srgbClr val="0070C0"/>
                </a:solidFill>
              </a:rPr>
              <a:t> DNA </a:t>
            </a:r>
            <a:r>
              <a:rPr lang="es-ES_tradnl" altLang="ja-JP" sz="2800" dirty="0" err="1">
                <a:solidFill>
                  <a:srgbClr val="0070C0"/>
                </a:solidFill>
              </a:rPr>
              <a:t>from</a:t>
            </a:r>
            <a:r>
              <a:rPr lang="es-ES_tradnl" altLang="ja-JP" sz="2800" dirty="0">
                <a:solidFill>
                  <a:srgbClr val="0070C0"/>
                </a:solidFill>
              </a:rPr>
              <a:t> </a:t>
            </a:r>
            <a:r>
              <a:rPr lang="es-ES_tradnl" altLang="ja-JP" sz="2800" dirty="0" err="1">
                <a:solidFill>
                  <a:srgbClr val="0070C0"/>
                </a:solidFill>
              </a:rPr>
              <a:t>different</a:t>
            </a:r>
            <a:r>
              <a:rPr lang="es-ES_tradnl" altLang="ja-JP" sz="2800" dirty="0">
                <a:solidFill>
                  <a:srgbClr val="0070C0"/>
                </a:solidFill>
              </a:rPr>
              <a:t> </a:t>
            </a:r>
            <a:r>
              <a:rPr lang="es-ES_tradnl" altLang="ja-JP" sz="2800" dirty="0" err="1">
                <a:solidFill>
                  <a:srgbClr val="0070C0"/>
                </a:solidFill>
              </a:rPr>
              <a:t>organisms</a:t>
            </a:r>
            <a:endParaRPr lang="es-ES_tradnl" altLang="en-US" sz="2800" dirty="0">
              <a:solidFill>
                <a:srgbClr val="0070C0"/>
              </a:solidFill>
            </a:endParaRPr>
          </a:p>
          <a:p>
            <a:pPr marL="457200" indent="-457200">
              <a:lnSpc>
                <a:spcPct val="120000"/>
              </a:lnSpc>
              <a:buFont typeface="Wingdings" panose="05000000000000000000" pitchFamily="2" charset="2"/>
              <a:buChar char="Ø"/>
            </a:pPr>
            <a:r>
              <a:rPr lang="es-ES_tradnl" altLang="en-US" sz="2800" dirty="0" err="1">
                <a:solidFill>
                  <a:srgbClr val="0070C0"/>
                </a:solidFill>
              </a:rPr>
              <a:t>They</a:t>
            </a:r>
            <a:r>
              <a:rPr lang="es-ES_tradnl" altLang="en-US" sz="2800" dirty="0">
                <a:solidFill>
                  <a:srgbClr val="0070C0"/>
                </a:solidFill>
              </a:rPr>
              <a:t> </a:t>
            </a:r>
            <a:r>
              <a:rPr lang="es-ES_tradnl" altLang="en-US" sz="2800" dirty="0" err="1">
                <a:solidFill>
                  <a:srgbClr val="0070C0"/>
                </a:solidFill>
              </a:rPr>
              <a:t>held</a:t>
            </a:r>
            <a:r>
              <a:rPr lang="es-ES_tradnl" altLang="en-US" sz="2800" dirty="0">
                <a:solidFill>
                  <a:srgbClr val="0070C0"/>
                </a:solidFill>
              </a:rPr>
              <a:t> </a:t>
            </a:r>
            <a:r>
              <a:rPr lang="es-ES_tradnl" altLang="en-US" sz="2800" dirty="0" err="1">
                <a:solidFill>
                  <a:srgbClr val="0070C0"/>
                </a:solidFill>
              </a:rPr>
              <a:t>the</a:t>
            </a:r>
            <a:r>
              <a:rPr lang="es-ES_tradnl" altLang="en-US" sz="2800" dirty="0">
                <a:solidFill>
                  <a:srgbClr val="0070C0"/>
                </a:solidFill>
              </a:rPr>
              <a:t> </a:t>
            </a:r>
            <a:r>
              <a:rPr lang="es-ES_tradnl" altLang="en-US" sz="2800" b="1" dirty="0" err="1">
                <a:solidFill>
                  <a:schemeClr val="accent2"/>
                </a:solidFill>
              </a:rPr>
              <a:t>Asilomar</a:t>
            </a:r>
            <a:r>
              <a:rPr lang="es-ES_tradnl" altLang="en-US" sz="2800" b="1" dirty="0">
                <a:solidFill>
                  <a:schemeClr val="accent2"/>
                </a:solidFill>
              </a:rPr>
              <a:t> </a:t>
            </a:r>
            <a:r>
              <a:rPr lang="es-ES_tradnl" altLang="en-US" sz="2800" b="1" dirty="0" err="1">
                <a:solidFill>
                  <a:schemeClr val="accent2"/>
                </a:solidFill>
              </a:rPr>
              <a:t>conference</a:t>
            </a:r>
            <a:r>
              <a:rPr lang="es-ES_tradnl" altLang="en-US" sz="2800" b="1" dirty="0">
                <a:solidFill>
                  <a:schemeClr val="accent2"/>
                </a:solidFill>
              </a:rPr>
              <a:t> </a:t>
            </a:r>
            <a:r>
              <a:rPr lang="es-ES_tradnl" altLang="en-US" sz="2800" b="1" dirty="0" err="1">
                <a:solidFill>
                  <a:schemeClr val="accent2"/>
                </a:solidFill>
              </a:rPr>
              <a:t>on</a:t>
            </a:r>
            <a:r>
              <a:rPr lang="es-ES_tradnl" altLang="en-US" sz="2800" b="1" dirty="0">
                <a:solidFill>
                  <a:schemeClr val="accent2"/>
                </a:solidFill>
              </a:rPr>
              <a:t> </a:t>
            </a:r>
            <a:r>
              <a:rPr lang="es-ES_tradnl" altLang="en-US" sz="2800" b="1" dirty="0" err="1">
                <a:solidFill>
                  <a:schemeClr val="accent2"/>
                </a:solidFill>
              </a:rPr>
              <a:t>recombinant</a:t>
            </a:r>
            <a:r>
              <a:rPr lang="es-ES_tradnl" altLang="en-US" sz="2800" b="1" dirty="0">
                <a:solidFill>
                  <a:schemeClr val="accent2"/>
                </a:solidFill>
              </a:rPr>
              <a:t> DNA</a:t>
            </a:r>
            <a:r>
              <a:rPr lang="es-ES_tradnl" altLang="en-US" sz="2800" dirty="0">
                <a:solidFill>
                  <a:srgbClr val="0070C0"/>
                </a:solidFill>
              </a:rPr>
              <a:t> in California</a:t>
            </a:r>
          </a:p>
          <a:p>
            <a:pPr marL="457200" indent="-457200">
              <a:lnSpc>
                <a:spcPct val="120000"/>
              </a:lnSpc>
              <a:buFont typeface="Wingdings" panose="05000000000000000000" pitchFamily="2" charset="2"/>
              <a:buChar char="Ø"/>
            </a:pPr>
            <a:r>
              <a:rPr lang="es-ES_tradnl" altLang="ja-JP" sz="2800" dirty="0" err="1">
                <a:solidFill>
                  <a:srgbClr val="0070C0"/>
                </a:solidFill>
              </a:rPr>
              <a:t>Biologists</a:t>
            </a:r>
            <a:r>
              <a:rPr lang="es-ES_tradnl" altLang="ja-JP" sz="2800" dirty="0">
                <a:solidFill>
                  <a:srgbClr val="0070C0"/>
                </a:solidFill>
              </a:rPr>
              <a:t>, </a:t>
            </a:r>
            <a:r>
              <a:rPr lang="es-ES_tradnl" altLang="ja-JP" sz="2800" dirty="0" err="1">
                <a:solidFill>
                  <a:srgbClr val="0070C0"/>
                </a:solidFill>
              </a:rPr>
              <a:t>lawyers</a:t>
            </a:r>
            <a:r>
              <a:rPr lang="es-ES_tradnl" altLang="ja-JP" sz="2800" dirty="0">
                <a:solidFill>
                  <a:srgbClr val="0070C0"/>
                </a:solidFill>
              </a:rPr>
              <a:t> and </a:t>
            </a:r>
            <a:r>
              <a:rPr lang="es-ES_tradnl" altLang="ja-JP" sz="2800" dirty="0" err="1">
                <a:solidFill>
                  <a:srgbClr val="0070C0"/>
                </a:solidFill>
              </a:rPr>
              <a:t>physicians</a:t>
            </a:r>
            <a:r>
              <a:rPr lang="es-ES_tradnl" altLang="ja-JP" sz="2800" dirty="0">
                <a:solidFill>
                  <a:srgbClr val="0070C0"/>
                </a:solidFill>
              </a:rPr>
              <a:t> </a:t>
            </a:r>
            <a:r>
              <a:rPr lang="es-ES_tradnl" altLang="ja-JP" sz="2800" dirty="0" err="1">
                <a:solidFill>
                  <a:srgbClr val="0070C0"/>
                </a:solidFill>
              </a:rPr>
              <a:t>assembled</a:t>
            </a:r>
            <a:r>
              <a:rPr lang="es-ES_tradnl" altLang="ja-JP" sz="2800" dirty="0">
                <a:solidFill>
                  <a:srgbClr val="0070C0"/>
                </a:solidFill>
              </a:rPr>
              <a:t> and </a:t>
            </a:r>
            <a:r>
              <a:rPr lang="es-ES_tradnl" altLang="ja-JP" sz="2800" dirty="0" err="1">
                <a:solidFill>
                  <a:srgbClr val="0070C0"/>
                </a:solidFill>
              </a:rPr>
              <a:t>discussed</a:t>
            </a:r>
            <a:r>
              <a:rPr lang="es-ES_tradnl" altLang="ja-JP" sz="2800" dirty="0">
                <a:solidFill>
                  <a:srgbClr val="0070C0"/>
                </a:solidFill>
              </a:rPr>
              <a:t> </a:t>
            </a:r>
            <a:r>
              <a:rPr lang="es-ES_tradnl" altLang="ja-JP" sz="2800" dirty="0" err="1">
                <a:solidFill>
                  <a:srgbClr val="0070C0"/>
                </a:solidFill>
              </a:rPr>
              <a:t>guidelines</a:t>
            </a:r>
            <a:r>
              <a:rPr lang="es-ES_tradnl" altLang="ja-JP" sz="2800" dirty="0">
                <a:solidFill>
                  <a:srgbClr val="0070C0"/>
                </a:solidFill>
              </a:rPr>
              <a:t> to </a:t>
            </a:r>
            <a:r>
              <a:rPr lang="es-ES_tradnl" altLang="ja-JP" sz="2800" dirty="0" err="1">
                <a:solidFill>
                  <a:srgbClr val="0070C0"/>
                </a:solidFill>
              </a:rPr>
              <a:t>ensure</a:t>
            </a:r>
            <a:r>
              <a:rPr lang="es-ES_tradnl" altLang="ja-JP" sz="2800" dirty="0">
                <a:solidFill>
                  <a:srgbClr val="0070C0"/>
                </a:solidFill>
              </a:rPr>
              <a:t> </a:t>
            </a:r>
            <a:r>
              <a:rPr lang="es-ES_tradnl" altLang="ja-JP" sz="2800" dirty="0" err="1">
                <a:solidFill>
                  <a:srgbClr val="0070C0"/>
                </a:solidFill>
              </a:rPr>
              <a:t>the</a:t>
            </a:r>
            <a:r>
              <a:rPr lang="es-ES_tradnl" altLang="ja-JP" sz="2800" dirty="0">
                <a:solidFill>
                  <a:srgbClr val="0070C0"/>
                </a:solidFill>
              </a:rPr>
              <a:t> safety of </a:t>
            </a:r>
            <a:r>
              <a:rPr lang="es-ES_tradnl" altLang="ja-JP" sz="2800" dirty="0" err="1">
                <a:solidFill>
                  <a:srgbClr val="0070C0"/>
                </a:solidFill>
              </a:rPr>
              <a:t>recombinant</a:t>
            </a:r>
            <a:r>
              <a:rPr lang="es-ES_tradnl" altLang="ja-JP" sz="2800" dirty="0">
                <a:solidFill>
                  <a:srgbClr val="0070C0"/>
                </a:solidFill>
              </a:rPr>
              <a:t> DNA </a:t>
            </a:r>
            <a:r>
              <a:rPr lang="es-ES_tradnl" altLang="ja-JP" sz="2800" dirty="0" err="1">
                <a:solidFill>
                  <a:srgbClr val="0070C0"/>
                </a:solidFill>
              </a:rPr>
              <a:t>technology</a:t>
            </a:r>
            <a:endParaRPr lang="es-ES_tradnl" altLang="ja-JP" sz="2800" dirty="0">
              <a:solidFill>
                <a:srgbClr val="0070C0"/>
              </a:solidFill>
            </a:endParaRPr>
          </a:p>
        </p:txBody>
      </p:sp>
    </p:spTree>
    <p:extLst>
      <p:ext uri="{BB962C8B-B14F-4D97-AF65-F5344CB8AC3E}">
        <p14:creationId xmlns:p14="http://schemas.microsoft.com/office/powerpoint/2010/main" val="3998524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Karen\AppData\Local\Microsoft\Windows\Temporary Internet Files\Content.IE5\TI0K525Y\7445337412_46aac1a164_z[1].jpg"/>
          <p:cNvPicPr>
            <a:picLocks noChangeAspect="1" noChangeArrowheads="1"/>
          </p:cNvPicPr>
          <p:nvPr/>
        </p:nvPicPr>
        <p:blipFill>
          <a:blip r:embed="rId2">
            <a:extLst>
              <a:ext uri="{28A0092B-C50C-407E-A947-70E740481C1C}">
                <a14:useLocalDpi xmlns:a14="http://schemas.microsoft.com/office/drawing/2010/main" val="0"/>
              </a:ext>
            </a:extLst>
          </a:blip>
          <a:srcRect l="4138" t="14751" r="12874" b="13831"/>
          <a:stretch>
            <a:fillRect/>
          </a:stretch>
        </p:blipFill>
        <p:spPr bwMode="auto">
          <a:xfrm>
            <a:off x="7680176" y="996487"/>
            <a:ext cx="2987824"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6" name="Straight Connector 5"/>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sp>
        <p:nvSpPr>
          <p:cNvPr id="9" name="TextBox 8"/>
          <p:cNvSpPr txBox="1"/>
          <p:nvPr/>
        </p:nvSpPr>
        <p:spPr>
          <a:xfrm>
            <a:off x="1631504" y="2186075"/>
            <a:ext cx="8820472" cy="4228850"/>
          </a:xfrm>
          <a:prstGeom prst="rect">
            <a:avLst/>
          </a:prstGeom>
          <a:noFill/>
        </p:spPr>
        <p:txBody>
          <a:bodyPr wrap="square" rtlCol="0">
            <a:spAutoFit/>
          </a:bodyPr>
          <a:lstStyle/>
          <a:p>
            <a:pPr marL="457200" indent="-457200">
              <a:lnSpc>
                <a:spcPct val="120000"/>
              </a:lnSpc>
              <a:buFont typeface="Wingdings" panose="05000000000000000000" pitchFamily="2" charset="2"/>
              <a:buChar char="Ø"/>
            </a:pPr>
            <a:r>
              <a:rPr lang="es-ES_tradnl" altLang="en-US" sz="2800" dirty="0">
                <a:solidFill>
                  <a:srgbClr val="0070C0"/>
                </a:solidFill>
              </a:rPr>
              <a:t>In </a:t>
            </a:r>
            <a:r>
              <a:rPr lang="es-ES_tradnl" altLang="en-US" sz="2800" dirty="0" err="1">
                <a:solidFill>
                  <a:srgbClr val="0070C0"/>
                </a:solidFill>
              </a:rPr>
              <a:t>January</a:t>
            </a:r>
            <a:r>
              <a:rPr lang="es-ES_tradnl" altLang="en-US" sz="2800" dirty="0">
                <a:solidFill>
                  <a:srgbClr val="0070C0"/>
                </a:solidFill>
              </a:rPr>
              <a:t> 2015 </a:t>
            </a:r>
            <a:r>
              <a:rPr lang="es-ES_tradnl" altLang="ja-JP" sz="2800" dirty="0" err="1">
                <a:solidFill>
                  <a:srgbClr val="0070C0"/>
                </a:solidFill>
              </a:rPr>
              <a:t>concerns</a:t>
            </a:r>
            <a:r>
              <a:rPr lang="es-ES_tradnl" altLang="ja-JP" sz="2800" dirty="0">
                <a:solidFill>
                  <a:srgbClr val="0070C0"/>
                </a:solidFill>
              </a:rPr>
              <a:t> </a:t>
            </a:r>
            <a:r>
              <a:rPr lang="es-ES_tradnl" altLang="ja-JP" sz="2800" dirty="0" err="1">
                <a:solidFill>
                  <a:srgbClr val="0070C0"/>
                </a:solidFill>
              </a:rPr>
              <a:t>about</a:t>
            </a:r>
            <a:r>
              <a:rPr lang="es-ES_tradnl" altLang="ja-JP" sz="2800" dirty="0">
                <a:solidFill>
                  <a:srgbClr val="0070C0"/>
                </a:solidFill>
              </a:rPr>
              <a:t> ‘</a:t>
            </a:r>
            <a:r>
              <a:rPr lang="es-ES_tradnl" altLang="ja-JP" sz="2800" dirty="0" err="1">
                <a:solidFill>
                  <a:srgbClr val="0070C0"/>
                </a:solidFill>
              </a:rPr>
              <a:t>unknown</a:t>
            </a:r>
            <a:r>
              <a:rPr lang="es-ES_tradnl" altLang="ja-JP" sz="2800" dirty="0">
                <a:solidFill>
                  <a:srgbClr val="0070C0"/>
                </a:solidFill>
              </a:rPr>
              <a:t> </a:t>
            </a:r>
            <a:r>
              <a:rPr lang="es-ES_tradnl" altLang="ja-JP" sz="2800" dirty="0" err="1">
                <a:solidFill>
                  <a:srgbClr val="0070C0"/>
                </a:solidFill>
              </a:rPr>
              <a:t>risks</a:t>
            </a:r>
            <a:r>
              <a:rPr lang="es-ES_tradnl" altLang="ja-JP" sz="2800" dirty="0">
                <a:solidFill>
                  <a:srgbClr val="0070C0"/>
                </a:solidFill>
              </a:rPr>
              <a:t> to human </a:t>
            </a:r>
            <a:r>
              <a:rPr lang="es-ES_tradnl" altLang="ja-JP" sz="2800" dirty="0" err="1">
                <a:solidFill>
                  <a:srgbClr val="0070C0"/>
                </a:solidFill>
              </a:rPr>
              <a:t>health</a:t>
            </a:r>
            <a:r>
              <a:rPr lang="es-ES_tradnl" altLang="ja-JP" sz="2800" dirty="0">
                <a:solidFill>
                  <a:srgbClr val="0070C0"/>
                </a:solidFill>
              </a:rPr>
              <a:t> and </a:t>
            </a:r>
            <a:r>
              <a:rPr lang="es-ES_tradnl" altLang="ja-JP" sz="2800" dirty="0" err="1">
                <a:solidFill>
                  <a:srgbClr val="0070C0"/>
                </a:solidFill>
              </a:rPr>
              <a:t>well-being</a:t>
            </a:r>
            <a:r>
              <a:rPr lang="es-ES_tradnl" altLang="ja-JP" sz="2800" dirty="0">
                <a:solidFill>
                  <a:srgbClr val="0070C0"/>
                </a:solidFill>
              </a:rPr>
              <a:t>’ </a:t>
            </a:r>
            <a:r>
              <a:rPr lang="es-ES_tradnl" altLang="ja-JP" sz="2800" dirty="0" err="1">
                <a:solidFill>
                  <a:srgbClr val="0070C0"/>
                </a:solidFill>
              </a:rPr>
              <a:t>from</a:t>
            </a:r>
            <a:r>
              <a:rPr lang="es-ES_tradnl" altLang="ja-JP" sz="2800" dirty="0">
                <a:solidFill>
                  <a:srgbClr val="0070C0"/>
                </a:solidFill>
              </a:rPr>
              <a:t> </a:t>
            </a:r>
            <a:r>
              <a:rPr lang="es-ES_tradnl" altLang="ja-JP" sz="2800" dirty="0" err="1">
                <a:solidFill>
                  <a:srgbClr val="0070C0"/>
                </a:solidFill>
              </a:rPr>
              <a:t>our</a:t>
            </a:r>
            <a:r>
              <a:rPr lang="es-ES_tradnl" altLang="ja-JP" sz="2800" dirty="0">
                <a:solidFill>
                  <a:srgbClr val="0070C0"/>
                </a:solidFill>
              </a:rPr>
              <a:t> </a:t>
            </a:r>
            <a:r>
              <a:rPr lang="es-ES_tradnl" altLang="ja-JP" sz="2800" dirty="0" err="1">
                <a:solidFill>
                  <a:srgbClr val="0070C0"/>
                </a:solidFill>
              </a:rPr>
              <a:t>increased</a:t>
            </a:r>
            <a:r>
              <a:rPr lang="es-ES_tradnl" altLang="ja-JP" sz="2800" dirty="0">
                <a:solidFill>
                  <a:srgbClr val="0070C0"/>
                </a:solidFill>
              </a:rPr>
              <a:t> </a:t>
            </a:r>
            <a:r>
              <a:rPr lang="es-ES_tradnl" altLang="ja-JP" sz="2800" dirty="0" err="1">
                <a:solidFill>
                  <a:srgbClr val="0070C0"/>
                </a:solidFill>
              </a:rPr>
              <a:t>ability</a:t>
            </a:r>
            <a:r>
              <a:rPr lang="es-ES_tradnl" altLang="ja-JP" sz="2800" dirty="0">
                <a:solidFill>
                  <a:srgbClr val="0070C0"/>
                </a:solidFill>
              </a:rPr>
              <a:t> to </a:t>
            </a:r>
            <a:r>
              <a:rPr lang="es-ES_tradnl" altLang="ja-JP" sz="2800" dirty="0" err="1">
                <a:solidFill>
                  <a:srgbClr val="0070C0"/>
                </a:solidFill>
              </a:rPr>
              <a:t>edit</a:t>
            </a:r>
            <a:r>
              <a:rPr lang="es-ES_tradnl" altLang="ja-JP" sz="2800" dirty="0">
                <a:solidFill>
                  <a:srgbClr val="0070C0"/>
                </a:solidFill>
              </a:rPr>
              <a:t> genes led </a:t>
            </a:r>
            <a:r>
              <a:rPr lang="es-ES_tradnl" altLang="ja-JP" sz="2800" dirty="0" err="1">
                <a:solidFill>
                  <a:srgbClr val="0070C0"/>
                </a:solidFill>
              </a:rPr>
              <a:t>many</a:t>
            </a:r>
            <a:r>
              <a:rPr lang="es-ES_tradnl" altLang="ja-JP" sz="2800" dirty="0">
                <a:solidFill>
                  <a:srgbClr val="0070C0"/>
                </a:solidFill>
              </a:rPr>
              <a:t> </a:t>
            </a:r>
            <a:r>
              <a:rPr lang="es-ES_tradnl" altLang="ja-JP" sz="2800" dirty="0" err="1">
                <a:solidFill>
                  <a:srgbClr val="0070C0"/>
                </a:solidFill>
              </a:rPr>
              <a:t>scientists</a:t>
            </a:r>
            <a:r>
              <a:rPr lang="es-ES_tradnl" altLang="ja-JP" sz="2800" dirty="0">
                <a:solidFill>
                  <a:srgbClr val="0070C0"/>
                </a:solidFill>
              </a:rPr>
              <a:t> </a:t>
            </a:r>
            <a:r>
              <a:rPr lang="es-ES_tradnl" altLang="ja-JP" sz="2800" dirty="0" err="1">
                <a:solidFill>
                  <a:srgbClr val="0070C0"/>
                </a:solidFill>
              </a:rPr>
              <a:t>from</a:t>
            </a:r>
            <a:r>
              <a:rPr lang="es-ES_tradnl" altLang="ja-JP" sz="2800" dirty="0">
                <a:solidFill>
                  <a:srgbClr val="0070C0"/>
                </a:solidFill>
              </a:rPr>
              <a:t> </a:t>
            </a:r>
            <a:r>
              <a:rPr lang="es-ES_tradnl" altLang="ja-JP" sz="2800" dirty="0" err="1">
                <a:solidFill>
                  <a:srgbClr val="0070C0"/>
                </a:solidFill>
              </a:rPr>
              <a:t>around</a:t>
            </a:r>
            <a:r>
              <a:rPr lang="es-ES_tradnl" altLang="ja-JP" sz="2800" dirty="0">
                <a:solidFill>
                  <a:srgbClr val="0070C0"/>
                </a:solidFill>
              </a:rPr>
              <a:t> </a:t>
            </a:r>
            <a:r>
              <a:rPr lang="es-ES_tradnl" altLang="ja-JP" sz="2800" dirty="0" err="1">
                <a:solidFill>
                  <a:srgbClr val="0070C0"/>
                </a:solidFill>
              </a:rPr>
              <a:t>the</a:t>
            </a:r>
            <a:r>
              <a:rPr lang="es-ES_tradnl" altLang="ja-JP" sz="2800" dirty="0">
                <a:solidFill>
                  <a:srgbClr val="0070C0"/>
                </a:solidFill>
              </a:rPr>
              <a:t> </a:t>
            </a:r>
            <a:r>
              <a:rPr lang="es-ES_tradnl" altLang="ja-JP" sz="2800" dirty="0" err="1">
                <a:solidFill>
                  <a:srgbClr val="0070C0"/>
                </a:solidFill>
              </a:rPr>
              <a:t>world</a:t>
            </a:r>
            <a:r>
              <a:rPr lang="es-ES_tradnl" altLang="ja-JP" sz="2800" dirty="0">
                <a:solidFill>
                  <a:srgbClr val="0070C0"/>
                </a:solidFill>
              </a:rPr>
              <a:t> to </a:t>
            </a:r>
            <a:r>
              <a:rPr lang="es-ES_tradnl" altLang="ja-JP" sz="2800" dirty="0" err="1">
                <a:solidFill>
                  <a:srgbClr val="0070C0"/>
                </a:solidFill>
              </a:rPr>
              <a:t>halt</a:t>
            </a:r>
            <a:r>
              <a:rPr lang="es-ES_tradnl" altLang="ja-JP" sz="2800" dirty="0">
                <a:solidFill>
                  <a:srgbClr val="0070C0"/>
                </a:solidFill>
              </a:rPr>
              <a:t> </a:t>
            </a:r>
            <a:r>
              <a:rPr lang="es-ES_tradnl" altLang="ja-JP" sz="2800" dirty="0" err="1">
                <a:solidFill>
                  <a:srgbClr val="0070C0"/>
                </a:solidFill>
              </a:rPr>
              <a:t>experiments</a:t>
            </a:r>
            <a:r>
              <a:rPr lang="es-ES_tradnl" altLang="ja-JP" sz="2800" dirty="0">
                <a:solidFill>
                  <a:srgbClr val="0070C0"/>
                </a:solidFill>
              </a:rPr>
              <a:t> </a:t>
            </a:r>
            <a:r>
              <a:rPr lang="es-ES_tradnl" altLang="ja-JP" sz="2800" dirty="0" err="1">
                <a:solidFill>
                  <a:srgbClr val="0070C0"/>
                </a:solidFill>
              </a:rPr>
              <a:t>on</a:t>
            </a:r>
            <a:r>
              <a:rPr lang="es-ES_tradnl" altLang="ja-JP" sz="2800" dirty="0">
                <a:solidFill>
                  <a:srgbClr val="0070C0"/>
                </a:solidFill>
              </a:rPr>
              <a:t> </a:t>
            </a:r>
            <a:r>
              <a:rPr lang="es-ES_tradnl" altLang="ja-JP" sz="2800" dirty="0" err="1">
                <a:solidFill>
                  <a:srgbClr val="0070C0"/>
                </a:solidFill>
              </a:rPr>
              <a:t>germline</a:t>
            </a:r>
            <a:r>
              <a:rPr lang="es-ES_tradnl" altLang="ja-JP" sz="2800" dirty="0">
                <a:solidFill>
                  <a:srgbClr val="0070C0"/>
                </a:solidFill>
              </a:rPr>
              <a:t> gene </a:t>
            </a:r>
            <a:r>
              <a:rPr lang="es-ES_tradnl" altLang="ja-JP" sz="2800" dirty="0" err="1">
                <a:solidFill>
                  <a:srgbClr val="0070C0"/>
                </a:solidFill>
              </a:rPr>
              <a:t>modification</a:t>
            </a:r>
            <a:endParaRPr lang="es-ES_tradnl" altLang="en-US" sz="2800" dirty="0">
              <a:solidFill>
                <a:srgbClr val="0070C0"/>
              </a:solidFill>
            </a:endParaRPr>
          </a:p>
          <a:p>
            <a:pPr marL="457200" indent="-457200">
              <a:lnSpc>
                <a:spcPct val="120000"/>
              </a:lnSpc>
              <a:buFont typeface="Wingdings" panose="05000000000000000000" pitchFamily="2" charset="2"/>
              <a:buChar char="Ø"/>
            </a:pPr>
            <a:r>
              <a:rPr lang="es-ES_tradnl" altLang="en-US" sz="2800" dirty="0" err="1">
                <a:solidFill>
                  <a:srgbClr val="0070C0"/>
                </a:solidFill>
              </a:rPr>
              <a:t>They</a:t>
            </a:r>
            <a:r>
              <a:rPr lang="es-ES_tradnl" altLang="en-US" sz="2800" dirty="0">
                <a:solidFill>
                  <a:srgbClr val="0070C0"/>
                </a:solidFill>
              </a:rPr>
              <a:t> </a:t>
            </a:r>
            <a:r>
              <a:rPr lang="es-ES_tradnl" altLang="en-US" sz="2800" dirty="0" err="1">
                <a:solidFill>
                  <a:srgbClr val="0070C0"/>
                </a:solidFill>
              </a:rPr>
              <a:t>held</a:t>
            </a:r>
            <a:r>
              <a:rPr lang="es-ES_tradnl" altLang="en-US" sz="2800" dirty="0">
                <a:solidFill>
                  <a:srgbClr val="0070C0"/>
                </a:solidFill>
              </a:rPr>
              <a:t> </a:t>
            </a:r>
            <a:r>
              <a:rPr lang="es-ES_tradnl" altLang="en-US" sz="2800" dirty="0" err="1">
                <a:solidFill>
                  <a:srgbClr val="0070C0"/>
                </a:solidFill>
              </a:rPr>
              <a:t>the</a:t>
            </a:r>
            <a:r>
              <a:rPr lang="es-ES_tradnl" altLang="en-US" sz="2800" dirty="0">
                <a:solidFill>
                  <a:srgbClr val="0070C0"/>
                </a:solidFill>
              </a:rPr>
              <a:t> </a:t>
            </a:r>
            <a:r>
              <a:rPr lang="es-ES_tradnl" altLang="en-US" sz="2800" b="1" dirty="0">
                <a:solidFill>
                  <a:schemeClr val="accent2"/>
                </a:solidFill>
              </a:rPr>
              <a:t>IGI </a:t>
            </a:r>
            <a:r>
              <a:rPr lang="es-ES_tradnl" altLang="en-US" sz="2800" b="1" dirty="0" err="1">
                <a:solidFill>
                  <a:schemeClr val="accent2"/>
                </a:solidFill>
              </a:rPr>
              <a:t>Forum</a:t>
            </a:r>
            <a:r>
              <a:rPr lang="es-ES_tradnl" altLang="en-US" sz="2800" b="1" dirty="0">
                <a:solidFill>
                  <a:schemeClr val="accent2"/>
                </a:solidFill>
              </a:rPr>
              <a:t> </a:t>
            </a:r>
            <a:r>
              <a:rPr lang="es-ES_tradnl" altLang="en-US" sz="2800" b="1" dirty="0" err="1">
                <a:solidFill>
                  <a:schemeClr val="accent2"/>
                </a:solidFill>
              </a:rPr>
              <a:t>on</a:t>
            </a:r>
            <a:r>
              <a:rPr lang="es-ES_tradnl" altLang="en-US" sz="2800" b="1" dirty="0">
                <a:solidFill>
                  <a:schemeClr val="accent2"/>
                </a:solidFill>
              </a:rPr>
              <a:t> </a:t>
            </a:r>
            <a:r>
              <a:rPr lang="es-ES_tradnl" altLang="en-US" sz="2800" b="1" dirty="0" err="1">
                <a:solidFill>
                  <a:schemeClr val="accent2"/>
                </a:solidFill>
              </a:rPr>
              <a:t>Bioethics</a:t>
            </a:r>
            <a:r>
              <a:rPr lang="es-ES_tradnl" altLang="en-US" sz="2800" dirty="0">
                <a:solidFill>
                  <a:srgbClr val="0070C0"/>
                </a:solidFill>
              </a:rPr>
              <a:t> in California</a:t>
            </a:r>
          </a:p>
          <a:p>
            <a:pPr marL="457200" indent="-457200">
              <a:lnSpc>
                <a:spcPct val="120000"/>
              </a:lnSpc>
              <a:buFont typeface="Wingdings" panose="05000000000000000000" pitchFamily="2" charset="2"/>
              <a:buChar char="Ø"/>
            </a:pPr>
            <a:r>
              <a:rPr lang="es-ES_tradnl" altLang="ja-JP" sz="2800" dirty="0" err="1">
                <a:solidFill>
                  <a:srgbClr val="0070C0"/>
                </a:solidFill>
              </a:rPr>
              <a:t>People</a:t>
            </a:r>
            <a:r>
              <a:rPr lang="es-ES_tradnl" altLang="ja-JP" sz="2800" dirty="0">
                <a:solidFill>
                  <a:srgbClr val="0070C0"/>
                </a:solidFill>
              </a:rPr>
              <a:t> </a:t>
            </a:r>
            <a:r>
              <a:rPr lang="es-ES_tradnl" altLang="ja-JP" sz="2800" dirty="0" err="1">
                <a:solidFill>
                  <a:srgbClr val="0070C0"/>
                </a:solidFill>
              </a:rPr>
              <a:t>from</a:t>
            </a:r>
            <a:r>
              <a:rPr lang="es-ES_tradnl" altLang="ja-JP" sz="2800" dirty="0">
                <a:solidFill>
                  <a:srgbClr val="0070C0"/>
                </a:solidFill>
              </a:rPr>
              <a:t> a </a:t>
            </a:r>
            <a:r>
              <a:rPr lang="es-ES_tradnl" altLang="ja-JP" sz="2800" dirty="0" err="1">
                <a:solidFill>
                  <a:srgbClr val="0070C0"/>
                </a:solidFill>
              </a:rPr>
              <a:t>multitude</a:t>
            </a:r>
            <a:r>
              <a:rPr lang="es-ES_tradnl" altLang="ja-JP" sz="2800" dirty="0">
                <a:solidFill>
                  <a:srgbClr val="0070C0"/>
                </a:solidFill>
              </a:rPr>
              <a:t> of </a:t>
            </a:r>
            <a:r>
              <a:rPr lang="es-ES_tradnl" altLang="ja-JP" sz="2800" dirty="0" err="1">
                <a:solidFill>
                  <a:srgbClr val="0070C0"/>
                </a:solidFill>
              </a:rPr>
              <a:t>backgrounds</a:t>
            </a:r>
            <a:r>
              <a:rPr lang="es-ES_tradnl" altLang="ja-JP" sz="2800" dirty="0">
                <a:solidFill>
                  <a:srgbClr val="0070C0"/>
                </a:solidFill>
              </a:rPr>
              <a:t> </a:t>
            </a:r>
            <a:r>
              <a:rPr lang="es-ES_tradnl" altLang="ja-JP" sz="2800" dirty="0" err="1">
                <a:solidFill>
                  <a:srgbClr val="0070C0"/>
                </a:solidFill>
              </a:rPr>
              <a:t>assembled</a:t>
            </a:r>
            <a:r>
              <a:rPr lang="es-ES_tradnl" altLang="ja-JP" sz="2800" dirty="0">
                <a:solidFill>
                  <a:srgbClr val="0070C0"/>
                </a:solidFill>
              </a:rPr>
              <a:t> and </a:t>
            </a:r>
            <a:r>
              <a:rPr lang="es-ES_tradnl" altLang="ja-JP" sz="2800" dirty="0" err="1">
                <a:solidFill>
                  <a:srgbClr val="0070C0"/>
                </a:solidFill>
              </a:rPr>
              <a:t>discussed</a:t>
            </a:r>
            <a:r>
              <a:rPr lang="es-ES_tradnl" altLang="ja-JP" sz="2800" dirty="0">
                <a:solidFill>
                  <a:srgbClr val="0070C0"/>
                </a:solidFill>
              </a:rPr>
              <a:t> </a:t>
            </a:r>
            <a:r>
              <a:rPr lang="es-ES_tradnl" altLang="ja-JP" sz="2800" dirty="0" err="1">
                <a:solidFill>
                  <a:srgbClr val="0070C0"/>
                </a:solidFill>
              </a:rPr>
              <a:t>guidelines</a:t>
            </a:r>
            <a:r>
              <a:rPr lang="es-ES_tradnl" altLang="ja-JP" sz="2800" dirty="0">
                <a:solidFill>
                  <a:srgbClr val="0070C0"/>
                </a:solidFill>
              </a:rPr>
              <a:t> to </a:t>
            </a:r>
            <a:r>
              <a:rPr lang="es-ES_tradnl" altLang="ja-JP" sz="2800" dirty="0" err="1">
                <a:solidFill>
                  <a:srgbClr val="0070C0"/>
                </a:solidFill>
              </a:rPr>
              <a:t>ensure</a:t>
            </a:r>
            <a:r>
              <a:rPr lang="es-ES_tradnl" altLang="ja-JP" sz="2800" dirty="0">
                <a:solidFill>
                  <a:srgbClr val="0070C0"/>
                </a:solidFill>
              </a:rPr>
              <a:t> </a:t>
            </a:r>
            <a:r>
              <a:rPr lang="es-ES_tradnl" altLang="ja-JP" sz="2800" dirty="0" err="1">
                <a:solidFill>
                  <a:srgbClr val="0070C0"/>
                </a:solidFill>
              </a:rPr>
              <a:t>that</a:t>
            </a:r>
            <a:r>
              <a:rPr lang="es-ES_tradnl" altLang="ja-JP" sz="2800" dirty="0">
                <a:solidFill>
                  <a:srgbClr val="0070C0"/>
                </a:solidFill>
              </a:rPr>
              <a:t> </a:t>
            </a:r>
            <a:r>
              <a:rPr lang="es-ES_tradnl" altLang="ja-JP" sz="2800" dirty="0" err="1">
                <a:solidFill>
                  <a:srgbClr val="0070C0"/>
                </a:solidFill>
              </a:rPr>
              <a:t>maniulating</a:t>
            </a:r>
            <a:r>
              <a:rPr lang="es-ES_tradnl" altLang="ja-JP" sz="2800" dirty="0">
                <a:solidFill>
                  <a:srgbClr val="0070C0"/>
                </a:solidFill>
              </a:rPr>
              <a:t> </a:t>
            </a:r>
            <a:r>
              <a:rPr lang="es-ES_tradnl" altLang="ja-JP" sz="2800" dirty="0" err="1">
                <a:solidFill>
                  <a:srgbClr val="0070C0"/>
                </a:solidFill>
              </a:rPr>
              <a:t>genomes</a:t>
            </a:r>
            <a:r>
              <a:rPr lang="es-ES_tradnl" altLang="ja-JP" sz="2800" dirty="0">
                <a:solidFill>
                  <a:srgbClr val="0070C0"/>
                </a:solidFill>
              </a:rPr>
              <a:t> can be </a:t>
            </a:r>
            <a:r>
              <a:rPr lang="es-ES_tradnl" altLang="ja-JP" sz="2800" dirty="0" err="1">
                <a:solidFill>
                  <a:srgbClr val="0070C0"/>
                </a:solidFill>
              </a:rPr>
              <a:t>performed</a:t>
            </a:r>
            <a:r>
              <a:rPr lang="es-ES_tradnl" altLang="ja-JP" sz="2800" dirty="0">
                <a:solidFill>
                  <a:srgbClr val="0070C0"/>
                </a:solidFill>
              </a:rPr>
              <a:t> safety</a:t>
            </a:r>
          </a:p>
        </p:txBody>
      </p:sp>
    </p:spTree>
    <p:extLst>
      <p:ext uri="{BB962C8B-B14F-4D97-AF65-F5344CB8AC3E}">
        <p14:creationId xmlns:p14="http://schemas.microsoft.com/office/powerpoint/2010/main" val="309401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9605" t="25620" r="20735" b="15531"/>
          <a:stretch/>
        </p:blipFill>
        <p:spPr>
          <a:xfrm>
            <a:off x="1795526" y="1619251"/>
            <a:ext cx="8656450" cy="4800599"/>
          </a:xfrm>
          <a:prstGeom prst="rect">
            <a:avLst/>
          </a:prstGeom>
        </p:spPr>
      </p:pic>
      <p:pic>
        <p:nvPicPr>
          <p:cNvPr id="3" name="Picture 2" descr="C:\Users\todib\Desktop\ABE\images\Amgen Experience_Logo-01_sm.jpg"/>
          <p:cNvPicPr/>
          <p:nvPr/>
        </p:nvPicPr>
        <p:blipFill>
          <a:blip r:embed="rId4" cstate="print"/>
          <a:srcRect/>
          <a:stretch>
            <a:fillRect/>
          </a:stretch>
        </p:blipFill>
        <p:spPr bwMode="auto">
          <a:xfrm>
            <a:off x="7680176" y="188640"/>
            <a:ext cx="2771800" cy="720080"/>
          </a:xfrm>
          <a:prstGeom prst="rect">
            <a:avLst/>
          </a:prstGeom>
          <a:noFill/>
        </p:spPr>
      </p:pic>
      <p:cxnSp>
        <p:nvCxnSpPr>
          <p:cNvPr id="4" name="Straight Connector 3"/>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spTree>
    <p:extLst>
      <p:ext uri="{BB962C8B-B14F-4D97-AF65-F5344CB8AC3E}">
        <p14:creationId xmlns:p14="http://schemas.microsoft.com/office/powerpoint/2010/main" val="1615081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594534" y="1294214"/>
            <a:ext cx="5857442" cy="1796779"/>
          </a:xfrm>
          <a:prstGeom prst="rect">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pic>
        <p:nvPicPr>
          <p:cNvPr id="9" name="Picture 8"/>
          <p:cNvPicPr>
            <a:picLocks noChangeAspect="1"/>
          </p:cNvPicPr>
          <p:nvPr/>
        </p:nvPicPr>
        <p:blipFill rotWithShape="1">
          <a:blip r:embed="rId4"/>
          <a:srcRect l="5423" t="8414" b="-1963"/>
          <a:stretch/>
        </p:blipFill>
        <p:spPr>
          <a:xfrm rot="10800000">
            <a:off x="1716888" y="1246946"/>
            <a:ext cx="2885200" cy="1851830"/>
          </a:xfrm>
          <a:prstGeom prst="rect">
            <a:avLst/>
          </a:prstGeom>
        </p:spPr>
      </p:pic>
      <p:sp>
        <p:nvSpPr>
          <p:cNvPr id="10" name="TextBox 9"/>
          <p:cNvSpPr txBox="1"/>
          <p:nvPr/>
        </p:nvSpPr>
        <p:spPr>
          <a:xfrm>
            <a:off x="4758520" y="1291251"/>
            <a:ext cx="5693456" cy="1815882"/>
          </a:xfrm>
          <a:prstGeom prst="rect">
            <a:avLst/>
          </a:prstGeom>
          <a:noFill/>
        </p:spPr>
        <p:txBody>
          <a:bodyPr wrap="square" rtlCol="0">
            <a:spAutoFit/>
          </a:bodyPr>
          <a:lstStyle/>
          <a:p>
            <a:r>
              <a:rPr lang="en-GB" sz="2800" b="1" dirty="0">
                <a:solidFill>
                  <a:srgbClr val="92D050"/>
                </a:solidFill>
              </a:rPr>
              <a:t>Bioengineering embryonic stem cells will change all of that person’s DNA, and the DNA that they pass onto their offspring</a:t>
            </a:r>
          </a:p>
        </p:txBody>
      </p:sp>
      <p:sp>
        <p:nvSpPr>
          <p:cNvPr id="11" name="Rectangle 10"/>
          <p:cNvSpPr/>
          <p:nvPr/>
        </p:nvSpPr>
        <p:spPr>
          <a:xfrm>
            <a:off x="1631504" y="3201631"/>
            <a:ext cx="8927976" cy="3583160"/>
          </a:xfrm>
          <a:prstGeom prst="rect">
            <a:avLst/>
          </a:prstGeom>
        </p:spPr>
        <p:txBody>
          <a:bodyPr wrap="square">
            <a:spAutoFit/>
          </a:bodyPr>
          <a:lstStyle/>
          <a:p>
            <a:pPr>
              <a:lnSpc>
                <a:spcPct val="107000"/>
              </a:lnSpc>
              <a:spcBef>
                <a:spcPts val="1200"/>
              </a:spcBef>
              <a:spcAft>
                <a:spcPts val="800"/>
              </a:spcAft>
            </a:pPr>
            <a:r>
              <a:rPr lang="en-GB" sz="2600" dirty="0">
                <a:solidFill>
                  <a:srgbClr val="0070C0"/>
                </a:solidFill>
              </a:rPr>
              <a:t>In April 2015, Chinese scientists reported results of an attempt to alter the DNA of non-viable human embryos using CRISPR to correct a mutation for beta thalassemia.</a:t>
            </a:r>
          </a:p>
          <a:p>
            <a:pPr>
              <a:lnSpc>
                <a:spcPct val="107000"/>
              </a:lnSpc>
              <a:spcBef>
                <a:spcPts val="1200"/>
              </a:spcBef>
              <a:spcAft>
                <a:spcPts val="800"/>
              </a:spcAft>
            </a:pPr>
            <a:r>
              <a:rPr lang="en-GB" sz="2600" dirty="0">
                <a:solidFill>
                  <a:srgbClr val="0070C0"/>
                </a:solidFill>
              </a:rPr>
              <a:t>There was outcry from many scientists. </a:t>
            </a:r>
          </a:p>
          <a:p>
            <a:pPr>
              <a:lnSpc>
                <a:spcPct val="107000"/>
              </a:lnSpc>
              <a:spcBef>
                <a:spcPts val="1200"/>
              </a:spcBef>
              <a:spcAft>
                <a:spcPts val="800"/>
              </a:spcAft>
            </a:pPr>
            <a:r>
              <a:rPr lang="en-GB" sz="2600" dirty="0">
                <a:solidFill>
                  <a:srgbClr val="0070C0"/>
                </a:solidFill>
              </a:rPr>
              <a:t>However, in April 2016 Chinese scientists again attempted to alter the DNA of non-viable human embryos using CRISPR, this time changing the CCR5 gene to make the embryo HIV resistant.</a:t>
            </a:r>
            <a:endParaRPr lang="en-GB" sz="2600" dirty="0">
              <a:solidFill>
                <a:srgbClr val="0070C0"/>
              </a:solidFill>
              <a:ea typeface="Calibri" panose="020F0502020204030204" pitchFamily="34" charset="0"/>
              <a:cs typeface="Times New Roman" panose="02020603050405020304" pitchFamily="18" charset="0"/>
            </a:endParaRPr>
          </a:p>
        </p:txBody>
      </p:sp>
      <p:cxnSp>
        <p:nvCxnSpPr>
          <p:cNvPr id="4" name="Straight Connector 3"/>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521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2359819" y="4622409"/>
            <a:ext cx="1835944" cy="2049854"/>
          </a:xfrm>
          <a:prstGeom prst="ellipse">
            <a:avLst/>
          </a:prstGeom>
          <a:solidFill>
            <a:schemeClr val="accent1">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sp>
        <p:nvSpPr>
          <p:cNvPr id="11" name="Rectangle 10"/>
          <p:cNvSpPr/>
          <p:nvPr/>
        </p:nvSpPr>
        <p:spPr>
          <a:xfrm>
            <a:off x="1631504" y="1500606"/>
            <a:ext cx="8927976" cy="2889958"/>
          </a:xfrm>
          <a:prstGeom prst="rect">
            <a:avLst/>
          </a:prstGeom>
        </p:spPr>
        <p:txBody>
          <a:bodyPr wrap="square">
            <a:spAutoFit/>
          </a:bodyPr>
          <a:lstStyle/>
          <a:p>
            <a:pPr marL="457200" indent="-457200">
              <a:lnSpc>
                <a:spcPct val="107000"/>
              </a:lnSpc>
              <a:spcBef>
                <a:spcPts val="1200"/>
              </a:spcBef>
              <a:spcAft>
                <a:spcPts val="800"/>
              </a:spcAft>
              <a:buFont typeface="Wingdings" panose="05000000000000000000" pitchFamily="2" charset="2"/>
              <a:buChar char="Ø"/>
            </a:pPr>
            <a:r>
              <a:rPr lang="en-GB" sz="2800" dirty="0">
                <a:solidFill>
                  <a:srgbClr val="0070C0"/>
                </a:solidFill>
              </a:rPr>
              <a:t>Experts are divided on the implications and permitted applications of the new gene editing technologies</a:t>
            </a:r>
          </a:p>
          <a:p>
            <a:pPr marL="457200" indent="-457200">
              <a:lnSpc>
                <a:spcPct val="107000"/>
              </a:lnSpc>
              <a:spcBef>
                <a:spcPts val="1200"/>
              </a:spcBef>
              <a:spcAft>
                <a:spcPts val="800"/>
              </a:spcAft>
              <a:buFont typeface="Wingdings" panose="05000000000000000000" pitchFamily="2" charset="2"/>
              <a:buChar char="Ø"/>
            </a:pPr>
            <a:r>
              <a:rPr lang="en-GB" sz="2800" dirty="0">
                <a:solidFill>
                  <a:srgbClr val="0070C0"/>
                </a:solidFill>
              </a:rPr>
              <a:t>There are no correct answers in this field</a:t>
            </a:r>
          </a:p>
          <a:p>
            <a:pPr marL="457200" indent="-457200">
              <a:lnSpc>
                <a:spcPct val="107000"/>
              </a:lnSpc>
              <a:spcBef>
                <a:spcPts val="1200"/>
              </a:spcBef>
              <a:spcAft>
                <a:spcPts val="800"/>
              </a:spcAft>
              <a:buFont typeface="Wingdings" panose="05000000000000000000" pitchFamily="2" charset="2"/>
              <a:buChar char="Ø"/>
            </a:pPr>
            <a:r>
              <a:rPr lang="en-GB" sz="2800" dirty="0">
                <a:solidFill>
                  <a:srgbClr val="0070C0"/>
                </a:solidFill>
              </a:rPr>
              <a:t>Consideration of the legal and ethical issues is struggling to keep up with the pace of scientific developments</a:t>
            </a:r>
          </a:p>
        </p:txBody>
      </p:sp>
      <p:cxnSp>
        <p:nvCxnSpPr>
          <p:cNvPr id="4" name="Straight Connector 3"/>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4"/>
          <a:srcRect t="19641" b="19400"/>
          <a:stretch/>
        </p:blipFill>
        <p:spPr>
          <a:xfrm>
            <a:off x="5138738" y="4498576"/>
            <a:ext cx="5529262" cy="2359425"/>
          </a:xfrm>
          <a:prstGeom prst="rect">
            <a:avLst/>
          </a:prstGeom>
        </p:spPr>
      </p:pic>
      <p:sp>
        <p:nvSpPr>
          <p:cNvPr id="7" name="TextBox 6"/>
          <p:cNvSpPr txBox="1"/>
          <p:nvPr/>
        </p:nvSpPr>
        <p:spPr>
          <a:xfrm>
            <a:off x="2524127" y="4982451"/>
            <a:ext cx="1500187" cy="1384995"/>
          </a:xfrm>
          <a:prstGeom prst="rect">
            <a:avLst/>
          </a:prstGeom>
          <a:noFill/>
        </p:spPr>
        <p:txBody>
          <a:bodyPr wrap="square" rtlCol="0">
            <a:spAutoFit/>
          </a:bodyPr>
          <a:lstStyle/>
          <a:p>
            <a:pPr algn="ctr"/>
            <a:r>
              <a:rPr lang="en-GB" sz="2800" b="1" dirty="0">
                <a:solidFill>
                  <a:schemeClr val="accent2"/>
                </a:solidFill>
              </a:rPr>
              <a:t>Your opinions matter</a:t>
            </a:r>
          </a:p>
        </p:txBody>
      </p:sp>
    </p:spTree>
    <p:extLst>
      <p:ext uri="{BB962C8B-B14F-4D97-AF65-F5344CB8AC3E}">
        <p14:creationId xmlns:p14="http://schemas.microsoft.com/office/powerpoint/2010/main" val="142088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3" name="Rectangle 2"/>
          <p:cNvSpPr/>
          <p:nvPr/>
        </p:nvSpPr>
        <p:spPr>
          <a:xfrm>
            <a:off x="3810000" y="2236062"/>
            <a:ext cx="6641976" cy="1384995"/>
          </a:xfrm>
          <a:prstGeom prst="rect">
            <a:avLst/>
          </a:prstGeom>
        </p:spPr>
        <p:txBody>
          <a:bodyPr wrap="square">
            <a:spAutoFit/>
          </a:bodyPr>
          <a:lstStyle/>
          <a:p>
            <a:pPr algn="r"/>
            <a:r>
              <a:rPr lang="en-GB" sz="2800" dirty="0">
                <a:solidFill>
                  <a:srgbClr val="92D050"/>
                </a:solidFill>
              </a:rPr>
              <a:t>… use gene editing to develop new plant strains in agriculture, for example disease-resistant strains of wheat.</a:t>
            </a:r>
          </a:p>
        </p:txBody>
      </p:sp>
      <p:sp>
        <p:nvSpPr>
          <p:cNvPr id="8" name="TextBox 7"/>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pic>
        <p:nvPicPr>
          <p:cNvPr id="10" name="Picture 9"/>
          <p:cNvPicPr>
            <a:picLocks noChangeAspect="1"/>
          </p:cNvPicPr>
          <p:nvPr/>
        </p:nvPicPr>
        <p:blipFill rotWithShape="1">
          <a:blip r:embed="rId4"/>
          <a:srcRect t="10900" b="35805"/>
          <a:stretch/>
        </p:blipFill>
        <p:spPr>
          <a:xfrm>
            <a:off x="1524000" y="4123424"/>
            <a:ext cx="9144000" cy="2743200"/>
          </a:xfrm>
          <a:prstGeom prst="rect">
            <a:avLst/>
          </a:prstGeom>
        </p:spPr>
      </p:pic>
    </p:spTree>
    <p:extLst>
      <p:ext uri="{BB962C8B-B14F-4D97-AF65-F5344CB8AC3E}">
        <p14:creationId xmlns:p14="http://schemas.microsoft.com/office/powerpoint/2010/main" val="1446695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631504" y="1770064"/>
            <a:ext cx="8820472" cy="4897437"/>
          </a:xfrm>
          <a:prstGeom prst="rect">
            <a:avLst/>
          </a:prstGeom>
        </p:spPr>
        <p:txBody>
          <a:bodyPr/>
          <a:lstStyle>
            <a:lvl1pPr marL="342900" indent="-342900" algn="l" rtl="0" eaLnBrk="0" fontAlgn="base" hangingPunct="0">
              <a:lnSpc>
                <a:spcPts val="2600"/>
              </a:lnSpc>
              <a:spcBef>
                <a:spcPct val="0"/>
              </a:spcBef>
              <a:spcAft>
                <a:spcPct val="0"/>
              </a:spcAft>
              <a:defRPr sz="2000" b="1">
                <a:solidFill>
                  <a:schemeClr val="tx1"/>
                </a:solidFill>
                <a:latin typeface="+mn-lt"/>
                <a:ea typeface="+mn-ea"/>
                <a:cs typeface="+mn-cs"/>
              </a:defRPr>
            </a:lvl1pPr>
            <a:lvl2pPr marL="1588" indent="455613" algn="l" rtl="0" eaLnBrk="0" fontAlgn="base" hangingPunct="0">
              <a:lnSpc>
                <a:spcPts val="2600"/>
              </a:lnSpc>
              <a:spcBef>
                <a:spcPct val="0"/>
              </a:spcBef>
              <a:spcAft>
                <a:spcPct val="0"/>
              </a:spcAft>
              <a:defRPr sz="2000">
                <a:solidFill>
                  <a:schemeClr val="tx1"/>
                </a:solidFill>
                <a:latin typeface="+mn-lt"/>
                <a:ea typeface="ＭＳ Ｐゴシック" pitchFamily="34" charset="-128"/>
              </a:defRPr>
            </a:lvl2pPr>
            <a:lvl3pPr marL="384175" indent="-381000" algn="l" rtl="0" eaLnBrk="0" fontAlgn="base" hangingPunct="0">
              <a:spcBef>
                <a:spcPct val="20000"/>
              </a:spcBef>
              <a:spcAft>
                <a:spcPct val="0"/>
              </a:spcAft>
              <a:buChar char="•"/>
              <a:defRPr sz="2000">
                <a:solidFill>
                  <a:schemeClr val="tx1"/>
                </a:solidFill>
                <a:latin typeface="+mn-lt"/>
                <a:ea typeface="ＭＳ Ｐゴシック" pitchFamily="34" charset="-128"/>
              </a:defRPr>
            </a:lvl3pPr>
            <a:lvl4pPr marL="763588" indent="-377825"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1141413" indent="-376238"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1598613" indent="-376238" algn="l" rtl="0" fontAlgn="base">
              <a:spcBef>
                <a:spcPct val="20000"/>
              </a:spcBef>
              <a:spcAft>
                <a:spcPct val="0"/>
              </a:spcAft>
              <a:buChar char="•"/>
              <a:defRPr sz="2000">
                <a:solidFill>
                  <a:schemeClr val="tx1"/>
                </a:solidFill>
                <a:latin typeface="+mn-lt"/>
                <a:ea typeface="ＭＳ Ｐゴシック" charset="-128"/>
              </a:defRPr>
            </a:lvl6pPr>
            <a:lvl7pPr marL="2055813" indent="-376238" algn="l" rtl="0" fontAlgn="base">
              <a:spcBef>
                <a:spcPct val="20000"/>
              </a:spcBef>
              <a:spcAft>
                <a:spcPct val="0"/>
              </a:spcAft>
              <a:buChar char="•"/>
              <a:defRPr sz="2000">
                <a:solidFill>
                  <a:schemeClr val="tx1"/>
                </a:solidFill>
                <a:latin typeface="+mn-lt"/>
                <a:ea typeface="ＭＳ Ｐゴシック" charset="-128"/>
              </a:defRPr>
            </a:lvl7pPr>
            <a:lvl8pPr marL="2513013" indent="-376238" algn="l" rtl="0" fontAlgn="base">
              <a:spcBef>
                <a:spcPct val="20000"/>
              </a:spcBef>
              <a:spcAft>
                <a:spcPct val="0"/>
              </a:spcAft>
              <a:buChar char="•"/>
              <a:defRPr sz="2000">
                <a:solidFill>
                  <a:schemeClr val="tx1"/>
                </a:solidFill>
                <a:latin typeface="+mn-lt"/>
                <a:ea typeface="ＭＳ Ｐゴシック" charset="-128"/>
              </a:defRPr>
            </a:lvl8pPr>
            <a:lvl9pPr marL="2970213" indent="-376238" algn="l" rtl="0" fontAlgn="base">
              <a:spcBef>
                <a:spcPct val="20000"/>
              </a:spcBef>
              <a:spcAft>
                <a:spcPct val="0"/>
              </a:spcAft>
              <a:buChar char="•"/>
              <a:defRPr sz="2000">
                <a:solidFill>
                  <a:schemeClr val="tx1"/>
                </a:solidFill>
                <a:latin typeface="+mn-lt"/>
                <a:ea typeface="ＭＳ Ｐゴシック" charset="-128"/>
              </a:defRPr>
            </a:lvl9pPr>
          </a:lstStyle>
          <a:p>
            <a:pPr eaLnBrk="1" hangingPunct="1">
              <a:lnSpc>
                <a:spcPct val="120000"/>
              </a:lnSpc>
              <a:defRPr/>
            </a:pPr>
            <a:r>
              <a:rPr lang="es-ES_tradnl" altLang="en-US" sz="2800" kern="0" dirty="0" err="1">
                <a:solidFill>
                  <a:srgbClr val="0070C0"/>
                </a:solidFill>
              </a:rPr>
              <a:t>Discussions</a:t>
            </a:r>
            <a:r>
              <a:rPr lang="es-ES_tradnl" altLang="en-US" sz="2800" kern="0" dirty="0">
                <a:solidFill>
                  <a:srgbClr val="0070C0"/>
                </a:solidFill>
              </a:rPr>
              <a:t> are </a:t>
            </a:r>
            <a:r>
              <a:rPr lang="es-ES_tradnl" altLang="en-US" sz="2800" kern="0" dirty="0" err="1">
                <a:solidFill>
                  <a:srgbClr val="0070C0"/>
                </a:solidFill>
              </a:rPr>
              <a:t>held</a:t>
            </a:r>
            <a:r>
              <a:rPr lang="es-ES_tradnl" altLang="en-US" sz="2800" kern="0" dirty="0">
                <a:solidFill>
                  <a:srgbClr val="0070C0"/>
                </a:solidFill>
              </a:rPr>
              <a:t> </a:t>
            </a:r>
            <a:r>
              <a:rPr lang="es-ES_tradnl" altLang="en-US" sz="2800" kern="0" dirty="0" err="1">
                <a:solidFill>
                  <a:srgbClr val="0070C0"/>
                </a:solidFill>
              </a:rPr>
              <a:t>aiming</a:t>
            </a:r>
            <a:r>
              <a:rPr lang="es-ES_tradnl" altLang="en-US" sz="2800" kern="0" dirty="0">
                <a:solidFill>
                  <a:srgbClr val="0070C0"/>
                </a:solidFill>
              </a:rPr>
              <a:t>: </a:t>
            </a:r>
          </a:p>
          <a:p>
            <a:pPr marL="228600" lvl="1" indent="0" eaLnBrk="1" hangingPunct="1">
              <a:lnSpc>
                <a:spcPct val="120000"/>
              </a:lnSpc>
              <a:defRPr/>
            </a:pPr>
            <a:endParaRPr lang="es-ES_tradnl" altLang="en-US" sz="2800" kern="0" dirty="0">
              <a:solidFill>
                <a:srgbClr val="0070C0"/>
              </a:solidFill>
            </a:endParaRPr>
          </a:p>
          <a:p>
            <a:pPr marL="228600" lvl="1" indent="0" eaLnBrk="1" hangingPunct="1">
              <a:lnSpc>
                <a:spcPct val="120000"/>
              </a:lnSpc>
              <a:defRPr/>
            </a:pPr>
            <a:r>
              <a:rPr lang="es-ES_tradnl" altLang="en-US" sz="2800" kern="0" dirty="0">
                <a:solidFill>
                  <a:srgbClr val="0070C0"/>
                </a:solidFill>
              </a:rPr>
              <a:t>“</a:t>
            </a:r>
            <a:r>
              <a:rPr lang="es-ES_tradnl" altLang="ja-JP" sz="2800" kern="0" dirty="0">
                <a:solidFill>
                  <a:srgbClr val="0070C0"/>
                </a:solidFill>
              </a:rPr>
              <a:t>to </a:t>
            </a:r>
            <a:r>
              <a:rPr lang="es-ES_tradnl" altLang="ja-JP" sz="2800" kern="0" dirty="0" err="1">
                <a:solidFill>
                  <a:srgbClr val="0070C0"/>
                </a:solidFill>
              </a:rPr>
              <a:t>improve</a:t>
            </a:r>
            <a:r>
              <a:rPr lang="es-ES_tradnl" altLang="ja-JP" sz="2800" kern="0" dirty="0">
                <a:solidFill>
                  <a:srgbClr val="0070C0"/>
                </a:solidFill>
              </a:rPr>
              <a:t> </a:t>
            </a:r>
            <a:r>
              <a:rPr lang="es-ES_tradnl" altLang="ja-JP" sz="2800" kern="0" dirty="0" err="1">
                <a:solidFill>
                  <a:srgbClr val="0070C0"/>
                </a:solidFill>
              </a:rPr>
              <a:t>knowledge</a:t>
            </a:r>
            <a:r>
              <a:rPr lang="es-ES_tradnl" altLang="ja-JP" sz="2800" kern="0" dirty="0">
                <a:solidFill>
                  <a:srgbClr val="0070C0"/>
                </a:solidFill>
              </a:rPr>
              <a:t> </a:t>
            </a:r>
            <a:r>
              <a:rPr lang="es-ES_tradnl" altLang="ja-JP" sz="2800" kern="0" dirty="0" err="1">
                <a:solidFill>
                  <a:srgbClr val="0070C0"/>
                </a:solidFill>
              </a:rPr>
              <a:t>understanding</a:t>
            </a:r>
            <a:r>
              <a:rPr lang="es-ES_tradnl" altLang="ja-JP" sz="2800" kern="0" dirty="0">
                <a:solidFill>
                  <a:srgbClr val="0070C0"/>
                </a:solidFill>
              </a:rPr>
              <a:t>, </a:t>
            </a:r>
          </a:p>
          <a:p>
            <a:pPr marL="228600" lvl="1" indent="0" eaLnBrk="1" hangingPunct="1">
              <a:lnSpc>
                <a:spcPct val="120000"/>
              </a:lnSpc>
              <a:defRPr/>
            </a:pPr>
            <a:r>
              <a:rPr lang="es-ES_tradnl" altLang="ja-JP" sz="2800" kern="0" dirty="0">
                <a:solidFill>
                  <a:srgbClr val="0070C0"/>
                </a:solidFill>
              </a:rPr>
              <a:t>to </a:t>
            </a:r>
            <a:r>
              <a:rPr lang="es-ES_tradnl" altLang="ja-JP" sz="2800" kern="0" dirty="0" err="1">
                <a:solidFill>
                  <a:srgbClr val="0070C0"/>
                </a:solidFill>
              </a:rPr>
              <a:t>contribute</a:t>
            </a:r>
            <a:r>
              <a:rPr lang="es-ES_tradnl" altLang="ja-JP" sz="2800" kern="0" dirty="0">
                <a:solidFill>
                  <a:srgbClr val="0070C0"/>
                </a:solidFill>
              </a:rPr>
              <a:t> to </a:t>
            </a:r>
            <a:r>
              <a:rPr lang="es-ES_tradnl" altLang="ja-JP" sz="2800" u="sng" kern="0" dirty="0" err="1">
                <a:solidFill>
                  <a:srgbClr val="0070C0"/>
                </a:solidFill>
              </a:rPr>
              <a:t>citizenship</a:t>
            </a:r>
            <a:r>
              <a:rPr lang="es-ES_tradnl" altLang="ja-JP" sz="2800" u="sng" kern="0" dirty="0">
                <a:solidFill>
                  <a:srgbClr val="0070C0"/>
                </a:solidFill>
              </a:rPr>
              <a:t> </a:t>
            </a:r>
            <a:r>
              <a:rPr lang="es-ES_tradnl" altLang="ja-JP" sz="2800" u="sng" kern="0" dirty="0" err="1">
                <a:solidFill>
                  <a:srgbClr val="0070C0"/>
                </a:solidFill>
              </a:rPr>
              <a:t>education</a:t>
            </a:r>
            <a:r>
              <a:rPr lang="es-ES_tradnl" altLang="ja-JP" sz="2800" kern="0" dirty="0">
                <a:solidFill>
                  <a:srgbClr val="0070C0"/>
                </a:solidFill>
              </a:rPr>
              <a:t>, </a:t>
            </a:r>
          </a:p>
          <a:p>
            <a:pPr marL="228600" lvl="1" indent="0" eaLnBrk="1" hangingPunct="1">
              <a:lnSpc>
                <a:spcPct val="120000"/>
              </a:lnSpc>
              <a:defRPr/>
            </a:pPr>
            <a:r>
              <a:rPr lang="es-ES_tradnl" altLang="ja-JP" sz="2800" kern="0" dirty="0">
                <a:solidFill>
                  <a:srgbClr val="0070C0"/>
                </a:solidFill>
              </a:rPr>
              <a:t>to </a:t>
            </a:r>
            <a:r>
              <a:rPr lang="es-ES_tradnl" altLang="ja-JP" sz="2800" kern="0" dirty="0" err="1">
                <a:solidFill>
                  <a:srgbClr val="0070C0"/>
                </a:solidFill>
              </a:rPr>
              <a:t>help</a:t>
            </a:r>
            <a:r>
              <a:rPr lang="es-ES_tradnl" altLang="ja-JP" sz="2800" kern="0" dirty="0">
                <a:solidFill>
                  <a:srgbClr val="0070C0"/>
                </a:solidFill>
              </a:rPr>
              <a:t> </a:t>
            </a:r>
            <a:r>
              <a:rPr lang="es-ES_tradnl" altLang="ja-JP" sz="2800" kern="0" dirty="0" err="1">
                <a:solidFill>
                  <a:srgbClr val="0070C0"/>
                </a:solidFill>
              </a:rPr>
              <a:t>students</a:t>
            </a:r>
            <a:r>
              <a:rPr lang="es-ES_tradnl" altLang="ja-JP" sz="2800" kern="0" dirty="0">
                <a:solidFill>
                  <a:srgbClr val="0070C0"/>
                </a:solidFill>
              </a:rPr>
              <a:t> to </a:t>
            </a:r>
            <a:r>
              <a:rPr lang="es-ES_tradnl" altLang="ja-JP" sz="2800" kern="0" dirty="0" err="1">
                <a:solidFill>
                  <a:srgbClr val="0070C0"/>
                </a:solidFill>
              </a:rPr>
              <a:t>make</a:t>
            </a:r>
            <a:r>
              <a:rPr lang="es-ES_tradnl" altLang="ja-JP" sz="2800" kern="0" dirty="0">
                <a:solidFill>
                  <a:srgbClr val="0070C0"/>
                </a:solidFill>
              </a:rPr>
              <a:t> </a:t>
            </a:r>
            <a:r>
              <a:rPr lang="es-ES_tradnl" altLang="ja-JP" sz="2800" u="sng" kern="0" dirty="0" err="1">
                <a:solidFill>
                  <a:srgbClr val="0070C0"/>
                </a:solidFill>
              </a:rPr>
              <a:t>informed</a:t>
            </a:r>
            <a:r>
              <a:rPr lang="es-ES_tradnl" altLang="ja-JP" sz="2800" u="sng" kern="0" dirty="0">
                <a:solidFill>
                  <a:srgbClr val="0070C0"/>
                </a:solidFill>
              </a:rPr>
              <a:t> </a:t>
            </a:r>
            <a:r>
              <a:rPr lang="es-ES_tradnl" altLang="ja-JP" sz="2800" u="sng" kern="0" dirty="0" err="1">
                <a:solidFill>
                  <a:srgbClr val="0070C0"/>
                </a:solidFill>
              </a:rPr>
              <a:t>decisions</a:t>
            </a:r>
            <a:r>
              <a:rPr lang="es-ES_tradnl" altLang="ja-JP" sz="2800" kern="0" dirty="0">
                <a:solidFill>
                  <a:srgbClr val="0070C0"/>
                </a:solidFill>
              </a:rPr>
              <a:t>, </a:t>
            </a:r>
          </a:p>
          <a:p>
            <a:pPr marL="228600" lvl="1" indent="0" eaLnBrk="1" hangingPunct="1">
              <a:lnSpc>
                <a:spcPct val="120000"/>
              </a:lnSpc>
              <a:defRPr/>
            </a:pPr>
            <a:r>
              <a:rPr lang="es-ES_tradnl" altLang="ja-JP" sz="2800" kern="0" dirty="0">
                <a:solidFill>
                  <a:srgbClr val="0070C0"/>
                </a:solidFill>
              </a:rPr>
              <a:t>to </a:t>
            </a:r>
            <a:r>
              <a:rPr lang="es-ES_tradnl" altLang="ja-JP" sz="2800" kern="0" dirty="0" err="1">
                <a:solidFill>
                  <a:srgbClr val="0070C0"/>
                </a:solidFill>
              </a:rPr>
              <a:t>empower</a:t>
            </a:r>
            <a:r>
              <a:rPr lang="es-ES_tradnl" altLang="ja-JP" sz="2800" kern="0" dirty="0">
                <a:solidFill>
                  <a:srgbClr val="0070C0"/>
                </a:solidFill>
              </a:rPr>
              <a:t> </a:t>
            </a:r>
            <a:r>
              <a:rPr lang="es-ES_tradnl" altLang="ja-JP" sz="2800" kern="0" dirty="0" err="1">
                <a:solidFill>
                  <a:srgbClr val="0070C0"/>
                </a:solidFill>
              </a:rPr>
              <a:t>them</a:t>
            </a:r>
            <a:r>
              <a:rPr lang="es-ES_tradnl" altLang="ja-JP" sz="2800" kern="0" dirty="0">
                <a:solidFill>
                  <a:srgbClr val="0070C0"/>
                </a:solidFill>
              </a:rPr>
              <a:t> to </a:t>
            </a:r>
            <a:r>
              <a:rPr lang="es-ES_tradnl" altLang="ja-JP" sz="2800" kern="0" dirty="0" err="1">
                <a:solidFill>
                  <a:srgbClr val="0070C0"/>
                </a:solidFill>
              </a:rPr>
              <a:t>participate</a:t>
            </a:r>
            <a:r>
              <a:rPr lang="es-ES_tradnl" altLang="ja-JP" sz="2800" kern="0" dirty="0">
                <a:solidFill>
                  <a:srgbClr val="0070C0"/>
                </a:solidFill>
              </a:rPr>
              <a:t> in </a:t>
            </a:r>
            <a:r>
              <a:rPr lang="es-ES_tradnl" altLang="ja-JP" sz="2800" u="sng" kern="0" dirty="0">
                <a:solidFill>
                  <a:srgbClr val="0070C0"/>
                </a:solidFill>
              </a:rPr>
              <a:t>debates</a:t>
            </a:r>
            <a:r>
              <a:rPr lang="es-ES_tradnl" altLang="ja-JP" sz="2800" kern="0" dirty="0">
                <a:solidFill>
                  <a:srgbClr val="0070C0"/>
                </a:solidFill>
              </a:rPr>
              <a:t>, </a:t>
            </a:r>
          </a:p>
          <a:p>
            <a:pPr marL="228600" lvl="1" indent="0" eaLnBrk="1" hangingPunct="1">
              <a:lnSpc>
                <a:spcPct val="120000"/>
              </a:lnSpc>
              <a:defRPr/>
            </a:pPr>
            <a:r>
              <a:rPr lang="es-ES_tradnl" altLang="ja-JP" sz="2800" kern="0" dirty="0">
                <a:solidFill>
                  <a:srgbClr val="0070C0"/>
                </a:solidFill>
              </a:rPr>
              <a:t>to </a:t>
            </a:r>
            <a:r>
              <a:rPr lang="es-ES_tradnl" altLang="ja-JP" sz="2800" kern="0" dirty="0" err="1">
                <a:solidFill>
                  <a:srgbClr val="0070C0"/>
                </a:solidFill>
              </a:rPr>
              <a:t>help</a:t>
            </a:r>
            <a:r>
              <a:rPr lang="es-ES_tradnl" altLang="ja-JP" sz="2800" kern="0" dirty="0">
                <a:solidFill>
                  <a:srgbClr val="0070C0"/>
                </a:solidFill>
              </a:rPr>
              <a:t> </a:t>
            </a:r>
            <a:r>
              <a:rPr lang="es-ES_tradnl" altLang="ja-JP" sz="2800" kern="0" dirty="0" err="1">
                <a:solidFill>
                  <a:srgbClr val="0070C0"/>
                </a:solidFill>
              </a:rPr>
              <a:t>them</a:t>
            </a:r>
            <a:r>
              <a:rPr lang="es-ES_tradnl" altLang="ja-JP" sz="2800" kern="0" dirty="0">
                <a:solidFill>
                  <a:srgbClr val="0070C0"/>
                </a:solidFill>
              </a:rPr>
              <a:t> to be </a:t>
            </a:r>
            <a:r>
              <a:rPr lang="es-ES_tradnl" altLang="ja-JP" sz="2800" kern="0" dirty="0" err="1">
                <a:solidFill>
                  <a:srgbClr val="0070C0"/>
                </a:solidFill>
              </a:rPr>
              <a:t>able</a:t>
            </a:r>
            <a:r>
              <a:rPr lang="es-ES_tradnl" altLang="ja-JP" sz="2800" kern="0" dirty="0">
                <a:solidFill>
                  <a:srgbClr val="0070C0"/>
                </a:solidFill>
              </a:rPr>
              <a:t> to </a:t>
            </a:r>
            <a:r>
              <a:rPr lang="es-ES_tradnl" altLang="ja-JP" sz="2800" kern="0" dirty="0" err="1">
                <a:solidFill>
                  <a:srgbClr val="0070C0"/>
                </a:solidFill>
              </a:rPr>
              <a:t>deal</a:t>
            </a:r>
            <a:r>
              <a:rPr lang="es-ES_tradnl" altLang="ja-JP" sz="2800" kern="0" dirty="0">
                <a:solidFill>
                  <a:srgbClr val="0070C0"/>
                </a:solidFill>
              </a:rPr>
              <a:t> </a:t>
            </a:r>
            <a:r>
              <a:rPr lang="es-ES_tradnl" altLang="ja-JP" sz="2800" kern="0" dirty="0" err="1">
                <a:solidFill>
                  <a:srgbClr val="0070C0"/>
                </a:solidFill>
              </a:rPr>
              <a:t>with</a:t>
            </a:r>
            <a:r>
              <a:rPr lang="es-ES_tradnl" altLang="ja-JP" sz="2800" kern="0" dirty="0">
                <a:solidFill>
                  <a:srgbClr val="0070C0"/>
                </a:solidFill>
              </a:rPr>
              <a:t> </a:t>
            </a:r>
            <a:r>
              <a:rPr lang="es-ES_tradnl" altLang="ja-JP" sz="2800" u="sng" kern="0" dirty="0" err="1">
                <a:solidFill>
                  <a:srgbClr val="0070C0"/>
                </a:solidFill>
              </a:rPr>
              <a:t>complexity</a:t>
            </a:r>
            <a:r>
              <a:rPr lang="es-ES_tradnl" altLang="ja-JP" sz="2800" kern="0" dirty="0">
                <a:solidFill>
                  <a:srgbClr val="0070C0"/>
                </a:solidFill>
              </a:rPr>
              <a:t>, and </a:t>
            </a:r>
          </a:p>
          <a:p>
            <a:pPr marL="228600" lvl="1" indent="0" eaLnBrk="1" hangingPunct="1">
              <a:lnSpc>
                <a:spcPct val="120000"/>
              </a:lnSpc>
              <a:defRPr/>
            </a:pPr>
            <a:r>
              <a:rPr lang="es-ES_tradnl" altLang="ja-JP" sz="2800" kern="0" dirty="0">
                <a:solidFill>
                  <a:srgbClr val="0070C0"/>
                </a:solidFill>
              </a:rPr>
              <a:t>to </a:t>
            </a:r>
            <a:r>
              <a:rPr lang="es-ES_tradnl" altLang="ja-JP" sz="2800" kern="0" dirty="0" err="1">
                <a:solidFill>
                  <a:srgbClr val="0070C0"/>
                </a:solidFill>
              </a:rPr>
              <a:t>understand</a:t>
            </a:r>
            <a:r>
              <a:rPr lang="es-ES_tradnl" altLang="ja-JP" sz="2800" kern="0" dirty="0">
                <a:solidFill>
                  <a:srgbClr val="0070C0"/>
                </a:solidFill>
              </a:rPr>
              <a:t> </a:t>
            </a:r>
            <a:r>
              <a:rPr lang="es-ES_tradnl" altLang="ja-JP" sz="2800" kern="0" dirty="0" err="1">
                <a:solidFill>
                  <a:srgbClr val="0070C0"/>
                </a:solidFill>
              </a:rPr>
              <a:t>better</a:t>
            </a:r>
            <a:r>
              <a:rPr lang="es-ES_tradnl" altLang="ja-JP" sz="2800" kern="0" dirty="0">
                <a:solidFill>
                  <a:srgbClr val="0070C0"/>
                </a:solidFill>
              </a:rPr>
              <a:t> </a:t>
            </a:r>
            <a:r>
              <a:rPr lang="es-ES_tradnl" altLang="ja-JP" sz="2800" kern="0" dirty="0" err="1">
                <a:solidFill>
                  <a:srgbClr val="0070C0"/>
                </a:solidFill>
              </a:rPr>
              <a:t>the</a:t>
            </a:r>
            <a:r>
              <a:rPr lang="es-ES_tradnl" altLang="ja-JP" sz="2800" kern="0" dirty="0">
                <a:solidFill>
                  <a:srgbClr val="0070C0"/>
                </a:solidFill>
              </a:rPr>
              <a:t> </a:t>
            </a:r>
            <a:r>
              <a:rPr lang="es-ES_tradnl" altLang="ja-JP" sz="2800" u="sng" kern="0" dirty="0" err="1">
                <a:solidFill>
                  <a:srgbClr val="0070C0"/>
                </a:solidFill>
              </a:rPr>
              <a:t>nature</a:t>
            </a:r>
            <a:r>
              <a:rPr lang="es-ES_tradnl" altLang="ja-JP" sz="2800" u="sng" kern="0" dirty="0">
                <a:solidFill>
                  <a:srgbClr val="0070C0"/>
                </a:solidFill>
              </a:rPr>
              <a:t> of </a:t>
            </a:r>
            <a:r>
              <a:rPr lang="es-ES_tradnl" altLang="ja-JP" sz="2800" u="sng" kern="0" dirty="0" err="1">
                <a:solidFill>
                  <a:srgbClr val="0070C0"/>
                </a:solidFill>
              </a:rPr>
              <a:t>science</a:t>
            </a:r>
            <a:r>
              <a:rPr lang="es-ES_tradnl" altLang="en-US" sz="2800" kern="0" dirty="0">
                <a:solidFill>
                  <a:srgbClr val="0070C0"/>
                </a:solidFill>
              </a:rPr>
              <a:t>”</a:t>
            </a:r>
            <a:r>
              <a:rPr lang="es-ES_tradnl" altLang="ja-JP" sz="2800" kern="0" dirty="0">
                <a:solidFill>
                  <a:srgbClr val="0070C0"/>
                </a:solidFill>
              </a:rPr>
              <a:t>      </a:t>
            </a:r>
          </a:p>
          <a:p>
            <a:pPr marL="228600" lvl="1" indent="0" eaLnBrk="1" hangingPunct="1">
              <a:lnSpc>
                <a:spcPct val="120000"/>
              </a:lnSpc>
              <a:defRPr/>
            </a:pPr>
            <a:r>
              <a:rPr lang="es-ES_tradnl" altLang="ja-JP" sz="2800" kern="0" dirty="0">
                <a:solidFill>
                  <a:schemeClr val="accent2"/>
                </a:solidFill>
              </a:rPr>
              <a:t>                                         </a:t>
            </a:r>
            <a:r>
              <a:rPr lang="en-US" altLang="ja-JP" sz="2800" kern="0" dirty="0">
                <a:solidFill>
                  <a:schemeClr val="accent2"/>
                </a:solidFill>
              </a:rPr>
              <a:t>(</a:t>
            </a:r>
            <a:r>
              <a:rPr lang="en-US" altLang="ja-JP" sz="2800" kern="0" dirty="0" err="1">
                <a:solidFill>
                  <a:schemeClr val="accent2"/>
                </a:solidFill>
              </a:rPr>
              <a:t>Simonneaux</a:t>
            </a:r>
            <a:r>
              <a:rPr lang="en-US" altLang="ja-JP" sz="2800" kern="0" dirty="0">
                <a:solidFill>
                  <a:schemeClr val="accent2"/>
                </a:solidFill>
              </a:rPr>
              <a:t> &amp; </a:t>
            </a:r>
            <a:r>
              <a:rPr lang="en-US" altLang="ja-JP" sz="2800" kern="0" dirty="0" err="1">
                <a:solidFill>
                  <a:schemeClr val="accent2"/>
                </a:solidFill>
              </a:rPr>
              <a:t>Simonneaux</a:t>
            </a:r>
            <a:r>
              <a:rPr lang="en-US" altLang="ja-JP" sz="2800" kern="0" dirty="0">
                <a:solidFill>
                  <a:schemeClr val="accent2"/>
                </a:solidFill>
              </a:rPr>
              <a:t>, 2008)</a:t>
            </a:r>
            <a:endParaRPr lang="es-ES_tradnl" altLang="ja-JP" sz="2800" kern="0" dirty="0">
              <a:solidFill>
                <a:schemeClr val="accent2"/>
              </a:solidFill>
            </a:endParaRPr>
          </a:p>
        </p:txBody>
      </p:sp>
      <p:pic>
        <p:nvPicPr>
          <p:cNvPr id="6" name="Picture 5"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7" name="Straight Connector 6"/>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31505" y="165490"/>
            <a:ext cx="6486071"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discussion</a:t>
            </a:r>
          </a:p>
        </p:txBody>
      </p:sp>
    </p:spTree>
    <p:extLst>
      <p:ext uri="{BB962C8B-B14F-4D97-AF65-F5344CB8AC3E}">
        <p14:creationId xmlns:p14="http://schemas.microsoft.com/office/powerpoint/2010/main" val="3410243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7" name="Straight Connector 6"/>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31505" y="165490"/>
            <a:ext cx="6486071"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discussion</a:t>
            </a:r>
          </a:p>
        </p:txBody>
      </p:sp>
      <p:sp>
        <p:nvSpPr>
          <p:cNvPr id="2" name="Oval 1"/>
          <p:cNvSpPr/>
          <p:nvPr/>
        </p:nvSpPr>
        <p:spPr>
          <a:xfrm>
            <a:off x="4119854" y="3415946"/>
            <a:ext cx="3560323" cy="2217907"/>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177703" y="2521000"/>
            <a:ext cx="5408579" cy="39883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5570706" y="309169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1</a:t>
            </a:r>
          </a:p>
        </p:txBody>
      </p:sp>
      <p:sp>
        <p:nvSpPr>
          <p:cNvPr id="12" name="Rounded Rectangle 11"/>
          <p:cNvSpPr/>
          <p:nvPr/>
        </p:nvSpPr>
        <p:spPr>
          <a:xfrm>
            <a:off x="5548008" y="216119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A</a:t>
            </a:r>
          </a:p>
        </p:txBody>
      </p:sp>
      <p:sp>
        <p:nvSpPr>
          <p:cNvPr id="13" name="Rounded Rectangle 12"/>
          <p:cNvSpPr/>
          <p:nvPr/>
        </p:nvSpPr>
        <p:spPr>
          <a:xfrm>
            <a:off x="4814284" y="5035726"/>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4</a:t>
            </a:r>
          </a:p>
        </p:txBody>
      </p:sp>
      <p:sp>
        <p:nvSpPr>
          <p:cNvPr id="14" name="Rounded Rectangle 13"/>
          <p:cNvSpPr/>
          <p:nvPr/>
        </p:nvSpPr>
        <p:spPr>
          <a:xfrm>
            <a:off x="4098586" y="371426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5</a:t>
            </a:r>
          </a:p>
        </p:txBody>
      </p:sp>
      <p:sp>
        <p:nvSpPr>
          <p:cNvPr id="15" name="Rounded Rectangle 14"/>
          <p:cNvSpPr/>
          <p:nvPr/>
        </p:nvSpPr>
        <p:spPr>
          <a:xfrm>
            <a:off x="6379006" y="5064657"/>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3</a:t>
            </a:r>
          </a:p>
        </p:txBody>
      </p:sp>
      <p:sp>
        <p:nvSpPr>
          <p:cNvPr id="16" name="Rounded Rectangle 15"/>
          <p:cNvSpPr/>
          <p:nvPr/>
        </p:nvSpPr>
        <p:spPr>
          <a:xfrm>
            <a:off x="7042826" y="372723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2</a:t>
            </a:r>
          </a:p>
        </p:txBody>
      </p:sp>
      <p:sp>
        <p:nvSpPr>
          <p:cNvPr id="17" name="Rounded Rectangle 16"/>
          <p:cNvSpPr/>
          <p:nvPr/>
        </p:nvSpPr>
        <p:spPr>
          <a:xfrm>
            <a:off x="7801055" y="3102342"/>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B</a:t>
            </a:r>
          </a:p>
        </p:txBody>
      </p:sp>
      <p:sp>
        <p:nvSpPr>
          <p:cNvPr id="18" name="Rounded Rectangle 17"/>
          <p:cNvSpPr/>
          <p:nvPr/>
        </p:nvSpPr>
        <p:spPr>
          <a:xfrm>
            <a:off x="7122457" y="5738286"/>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C</a:t>
            </a:r>
          </a:p>
        </p:txBody>
      </p:sp>
      <p:sp>
        <p:nvSpPr>
          <p:cNvPr id="19" name="Rounded Rectangle 18"/>
          <p:cNvSpPr/>
          <p:nvPr/>
        </p:nvSpPr>
        <p:spPr>
          <a:xfrm>
            <a:off x="4098585" y="573483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D</a:t>
            </a:r>
          </a:p>
        </p:txBody>
      </p:sp>
      <p:sp>
        <p:nvSpPr>
          <p:cNvPr id="20" name="Rounded Rectangle 19"/>
          <p:cNvSpPr/>
          <p:nvPr/>
        </p:nvSpPr>
        <p:spPr>
          <a:xfrm>
            <a:off x="3377685" y="310512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E</a:t>
            </a:r>
          </a:p>
        </p:txBody>
      </p:sp>
      <p:sp>
        <p:nvSpPr>
          <p:cNvPr id="4" name="TextBox 3"/>
          <p:cNvSpPr txBox="1"/>
          <p:nvPr/>
        </p:nvSpPr>
        <p:spPr>
          <a:xfrm>
            <a:off x="1718345" y="1519267"/>
            <a:ext cx="3002810" cy="523220"/>
          </a:xfrm>
          <a:prstGeom prst="rect">
            <a:avLst/>
          </a:prstGeom>
          <a:noFill/>
        </p:spPr>
        <p:txBody>
          <a:bodyPr wrap="none" rtlCol="0">
            <a:spAutoFit/>
          </a:bodyPr>
          <a:lstStyle/>
          <a:p>
            <a:r>
              <a:rPr lang="en-GB" sz="2800" dirty="0">
                <a:solidFill>
                  <a:srgbClr val="0070C0"/>
                </a:solidFill>
              </a:rPr>
              <a:t>A fisherman’s circle</a:t>
            </a:r>
          </a:p>
        </p:txBody>
      </p:sp>
    </p:spTree>
    <p:extLst>
      <p:ext uri="{BB962C8B-B14F-4D97-AF65-F5344CB8AC3E}">
        <p14:creationId xmlns:p14="http://schemas.microsoft.com/office/powerpoint/2010/main" val="4293221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7" name="Straight Connector 6"/>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31505" y="165490"/>
            <a:ext cx="6486071"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discussion</a:t>
            </a:r>
          </a:p>
        </p:txBody>
      </p:sp>
      <p:sp>
        <p:nvSpPr>
          <p:cNvPr id="2" name="Oval 1"/>
          <p:cNvSpPr/>
          <p:nvPr/>
        </p:nvSpPr>
        <p:spPr>
          <a:xfrm>
            <a:off x="4119854" y="3415946"/>
            <a:ext cx="3560323" cy="2217907"/>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177703" y="2521000"/>
            <a:ext cx="5408579" cy="39883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5570706" y="309169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1</a:t>
            </a:r>
          </a:p>
        </p:txBody>
      </p:sp>
      <p:sp>
        <p:nvSpPr>
          <p:cNvPr id="12" name="Rounded Rectangle 11"/>
          <p:cNvSpPr/>
          <p:nvPr/>
        </p:nvSpPr>
        <p:spPr>
          <a:xfrm>
            <a:off x="5548008" y="216119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E</a:t>
            </a:r>
          </a:p>
        </p:txBody>
      </p:sp>
      <p:sp>
        <p:nvSpPr>
          <p:cNvPr id="13" name="Rounded Rectangle 12"/>
          <p:cNvSpPr/>
          <p:nvPr/>
        </p:nvSpPr>
        <p:spPr>
          <a:xfrm>
            <a:off x="4814284" y="5035726"/>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4</a:t>
            </a:r>
          </a:p>
        </p:txBody>
      </p:sp>
      <p:sp>
        <p:nvSpPr>
          <p:cNvPr id="14" name="Rounded Rectangle 13"/>
          <p:cNvSpPr/>
          <p:nvPr/>
        </p:nvSpPr>
        <p:spPr>
          <a:xfrm>
            <a:off x="4098586" y="371426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5</a:t>
            </a:r>
          </a:p>
        </p:txBody>
      </p:sp>
      <p:sp>
        <p:nvSpPr>
          <p:cNvPr id="15" name="Rounded Rectangle 14"/>
          <p:cNvSpPr/>
          <p:nvPr/>
        </p:nvSpPr>
        <p:spPr>
          <a:xfrm>
            <a:off x="6379006" y="5064657"/>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3</a:t>
            </a:r>
          </a:p>
        </p:txBody>
      </p:sp>
      <p:sp>
        <p:nvSpPr>
          <p:cNvPr id="16" name="Rounded Rectangle 15"/>
          <p:cNvSpPr/>
          <p:nvPr/>
        </p:nvSpPr>
        <p:spPr>
          <a:xfrm>
            <a:off x="7042826" y="372723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2</a:t>
            </a:r>
          </a:p>
        </p:txBody>
      </p:sp>
      <p:sp>
        <p:nvSpPr>
          <p:cNvPr id="17" name="Rounded Rectangle 16"/>
          <p:cNvSpPr/>
          <p:nvPr/>
        </p:nvSpPr>
        <p:spPr>
          <a:xfrm>
            <a:off x="7801055" y="3102342"/>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A</a:t>
            </a:r>
          </a:p>
        </p:txBody>
      </p:sp>
      <p:sp>
        <p:nvSpPr>
          <p:cNvPr id="18" name="Rounded Rectangle 17"/>
          <p:cNvSpPr/>
          <p:nvPr/>
        </p:nvSpPr>
        <p:spPr>
          <a:xfrm>
            <a:off x="7122457" y="5738286"/>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B</a:t>
            </a:r>
          </a:p>
        </p:txBody>
      </p:sp>
      <p:sp>
        <p:nvSpPr>
          <p:cNvPr id="19" name="Rounded Rectangle 18"/>
          <p:cNvSpPr/>
          <p:nvPr/>
        </p:nvSpPr>
        <p:spPr>
          <a:xfrm>
            <a:off x="4098585" y="573483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C</a:t>
            </a:r>
          </a:p>
        </p:txBody>
      </p:sp>
      <p:sp>
        <p:nvSpPr>
          <p:cNvPr id="20" name="Rounded Rectangle 19"/>
          <p:cNvSpPr/>
          <p:nvPr/>
        </p:nvSpPr>
        <p:spPr>
          <a:xfrm>
            <a:off x="3377685" y="310512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D</a:t>
            </a:r>
          </a:p>
        </p:txBody>
      </p:sp>
      <p:sp>
        <p:nvSpPr>
          <p:cNvPr id="4" name="TextBox 3"/>
          <p:cNvSpPr txBox="1"/>
          <p:nvPr/>
        </p:nvSpPr>
        <p:spPr>
          <a:xfrm>
            <a:off x="1718345" y="1519267"/>
            <a:ext cx="3002810" cy="523220"/>
          </a:xfrm>
          <a:prstGeom prst="rect">
            <a:avLst/>
          </a:prstGeom>
          <a:noFill/>
        </p:spPr>
        <p:txBody>
          <a:bodyPr wrap="none" rtlCol="0">
            <a:spAutoFit/>
          </a:bodyPr>
          <a:lstStyle/>
          <a:p>
            <a:r>
              <a:rPr lang="en-GB" sz="2800" dirty="0">
                <a:solidFill>
                  <a:srgbClr val="0070C0"/>
                </a:solidFill>
              </a:rPr>
              <a:t>A fisherman’s circle</a:t>
            </a:r>
          </a:p>
        </p:txBody>
      </p:sp>
    </p:spTree>
    <p:extLst>
      <p:ext uri="{BB962C8B-B14F-4D97-AF65-F5344CB8AC3E}">
        <p14:creationId xmlns:p14="http://schemas.microsoft.com/office/powerpoint/2010/main" val="2313697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7" name="Straight Connector 6"/>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31505" y="165490"/>
            <a:ext cx="6486071"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discussion</a:t>
            </a:r>
          </a:p>
        </p:txBody>
      </p:sp>
      <p:sp>
        <p:nvSpPr>
          <p:cNvPr id="2" name="Oval 1"/>
          <p:cNvSpPr/>
          <p:nvPr/>
        </p:nvSpPr>
        <p:spPr>
          <a:xfrm>
            <a:off x="4119854" y="3415946"/>
            <a:ext cx="3560323" cy="2217907"/>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177703" y="2521000"/>
            <a:ext cx="5408579" cy="39883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5570706" y="309169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1</a:t>
            </a:r>
          </a:p>
        </p:txBody>
      </p:sp>
      <p:sp>
        <p:nvSpPr>
          <p:cNvPr id="12" name="Rounded Rectangle 11"/>
          <p:cNvSpPr/>
          <p:nvPr/>
        </p:nvSpPr>
        <p:spPr>
          <a:xfrm>
            <a:off x="5548008" y="216119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D</a:t>
            </a:r>
          </a:p>
        </p:txBody>
      </p:sp>
      <p:sp>
        <p:nvSpPr>
          <p:cNvPr id="13" name="Rounded Rectangle 12"/>
          <p:cNvSpPr/>
          <p:nvPr/>
        </p:nvSpPr>
        <p:spPr>
          <a:xfrm>
            <a:off x="4814284" y="5035726"/>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4</a:t>
            </a:r>
          </a:p>
        </p:txBody>
      </p:sp>
      <p:sp>
        <p:nvSpPr>
          <p:cNvPr id="14" name="Rounded Rectangle 13"/>
          <p:cNvSpPr/>
          <p:nvPr/>
        </p:nvSpPr>
        <p:spPr>
          <a:xfrm>
            <a:off x="4098586" y="371426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5</a:t>
            </a:r>
          </a:p>
        </p:txBody>
      </p:sp>
      <p:sp>
        <p:nvSpPr>
          <p:cNvPr id="15" name="Rounded Rectangle 14"/>
          <p:cNvSpPr/>
          <p:nvPr/>
        </p:nvSpPr>
        <p:spPr>
          <a:xfrm>
            <a:off x="6379006" y="5064657"/>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3</a:t>
            </a:r>
          </a:p>
        </p:txBody>
      </p:sp>
      <p:sp>
        <p:nvSpPr>
          <p:cNvPr id="16" name="Rounded Rectangle 15"/>
          <p:cNvSpPr/>
          <p:nvPr/>
        </p:nvSpPr>
        <p:spPr>
          <a:xfrm>
            <a:off x="7042826" y="372723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2</a:t>
            </a:r>
          </a:p>
        </p:txBody>
      </p:sp>
      <p:sp>
        <p:nvSpPr>
          <p:cNvPr id="17" name="Rounded Rectangle 16"/>
          <p:cNvSpPr/>
          <p:nvPr/>
        </p:nvSpPr>
        <p:spPr>
          <a:xfrm>
            <a:off x="7801055" y="3102342"/>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E</a:t>
            </a:r>
          </a:p>
        </p:txBody>
      </p:sp>
      <p:sp>
        <p:nvSpPr>
          <p:cNvPr id="18" name="Rounded Rectangle 17"/>
          <p:cNvSpPr/>
          <p:nvPr/>
        </p:nvSpPr>
        <p:spPr>
          <a:xfrm>
            <a:off x="7122457" y="5738286"/>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A</a:t>
            </a:r>
          </a:p>
        </p:txBody>
      </p:sp>
      <p:sp>
        <p:nvSpPr>
          <p:cNvPr id="19" name="Rounded Rectangle 18"/>
          <p:cNvSpPr/>
          <p:nvPr/>
        </p:nvSpPr>
        <p:spPr>
          <a:xfrm>
            <a:off x="4098585" y="573483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B</a:t>
            </a:r>
          </a:p>
        </p:txBody>
      </p:sp>
      <p:sp>
        <p:nvSpPr>
          <p:cNvPr id="20" name="Rounded Rectangle 19"/>
          <p:cNvSpPr/>
          <p:nvPr/>
        </p:nvSpPr>
        <p:spPr>
          <a:xfrm>
            <a:off x="3377685" y="310512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C</a:t>
            </a:r>
          </a:p>
        </p:txBody>
      </p:sp>
      <p:sp>
        <p:nvSpPr>
          <p:cNvPr id="4" name="TextBox 3"/>
          <p:cNvSpPr txBox="1"/>
          <p:nvPr/>
        </p:nvSpPr>
        <p:spPr>
          <a:xfrm>
            <a:off x="1718345" y="1519267"/>
            <a:ext cx="3002810" cy="523220"/>
          </a:xfrm>
          <a:prstGeom prst="rect">
            <a:avLst/>
          </a:prstGeom>
          <a:noFill/>
        </p:spPr>
        <p:txBody>
          <a:bodyPr wrap="none" rtlCol="0">
            <a:spAutoFit/>
          </a:bodyPr>
          <a:lstStyle/>
          <a:p>
            <a:r>
              <a:rPr lang="en-GB" sz="2800" dirty="0">
                <a:solidFill>
                  <a:srgbClr val="0070C0"/>
                </a:solidFill>
              </a:rPr>
              <a:t>A fisherman’s circle</a:t>
            </a:r>
          </a:p>
        </p:txBody>
      </p:sp>
    </p:spTree>
    <p:extLst>
      <p:ext uri="{BB962C8B-B14F-4D97-AF65-F5344CB8AC3E}">
        <p14:creationId xmlns:p14="http://schemas.microsoft.com/office/powerpoint/2010/main" val="2688068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7" name="Straight Connector 6"/>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31505" y="165490"/>
            <a:ext cx="6486071"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discussion</a:t>
            </a:r>
          </a:p>
        </p:txBody>
      </p:sp>
      <p:sp>
        <p:nvSpPr>
          <p:cNvPr id="2" name="Oval 1"/>
          <p:cNvSpPr/>
          <p:nvPr/>
        </p:nvSpPr>
        <p:spPr>
          <a:xfrm>
            <a:off x="4119854" y="3415946"/>
            <a:ext cx="3560323" cy="2217907"/>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177703" y="2521000"/>
            <a:ext cx="5408579" cy="39883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5570706" y="309169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1</a:t>
            </a:r>
          </a:p>
        </p:txBody>
      </p:sp>
      <p:sp>
        <p:nvSpPr>
          <p:cNvPr id="12" name="Rounded Rectangle 11"/>
          <p:cNvSpPr/>
          <p:nvPr/>
        </p:nvSpPr>
        <p:spPr>
          <a:xfrm>
            <a:off x="5548008" y="216119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C</a:t>
            </a:r>
          </a:p>
        </p:txBody>
      </p:sp>
      <p:sp>
        <p:nvSpPr>
          <p:cNvPr id="13" name="Rounded Rectangle 12"/>
          <p:cNvSpPr/>
          <p:nvPr/>
        </p:nvSpPr>
        <p:spPr>
          <a:xfrm>
            <a:off x="4814284" y="5035726"/>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4</a:t>
            </a:r>
          </a:p>
        </p:txBody>
      </p:sp>
      <p:sp>
        <p:nvSpPr>
          <p:cNvPr id="14" name="Rounded Rectangle 13"/>
          <p:cNvSpPr/>
          <p:nvPr/>
        </p:nvSpPr>
        <p:spPr>
          <a:xfrm>
            <a:off x="4098586" y="371426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5</a:t>
            </a:r>
          </a:p>
        </p:txBody>
      </p:sp>
      <p:sp>
        <p:nvSpPr>
          <p:cNvPr id="15" name="Rounded Rectangle 14"/>
          <p:cNvSpPr/>
          <p:nvPr/>
        </p:nvSpPr>
        <p:spPr>
          <a:xfrm>
            <a:off x="6379006" y="5064657"/>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3</a:t>
            </a:r>
          </a:p>
        </p:txBody>
      </p:sp>
      <p:sp>
        <p:nvSpPr>
          <p:cNvPr id="16" name="Rounded Rectangle 15"/>
          <p:cNvSpPr/>
          <p:nvPr/>
        </p:nvSpPr>
        <p:spPr>
          <a:xfrm>
            <a:off x="7042826" y="372723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2</a:t>
            </a:r>
          </a:p>
        </p:txBody>
      </p:sp>
      <p:sp>
        <p:nvSpPr>
          <p:cNvPr id="17" name="Rounded Rectangle 16"/>
          <p:cNvSpPr/>
          <p:nvPr/>
        </p:nvSpPr>
        <p:spPr>
          <a:xfrm>
            <a:off x="7801055" y="3102342"/>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D</a:t>
            </a:r>
          </a:p>
        </p:txBody>
      </p:sp>
      <p:sp>
        <p:nvSpPr>
          <p:cNvPr id="18" name="Rounded Rectangle 17"/>
          <p:cNvSpPr/>
          <p:nvPr/>
        </p:nvSpPr>
        <p:spPr>
          <a:xfrm>
            <a:off x="7122457" y="5738286"/>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E</a:t>
            </a:r>
          </a:p>
        </p:txBody>
      </p:sp>
      <p:sp>
        <p:nvSpPr>
          <p:cNvPr id="19" name="Rounded Rectangle 18"/>
          <p:cNvSpPr/>
          <p:nvPr/>
        </p:nvSpPr>
        <p:spPr>
          <a:xfrm>
            <a:off x="4098585" y="573483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A</a:t>
            </a:r>
          </a:p>
        </p:txBody>
      </p:sp>
      <p:sp>
        <p:nvSpPr>
          <p:cNvPr id="20" name="Rounded Rectangle 19"/>
          <p:cNvSpPr/>
          <p:nvPr/>
        </p:nvSpPr>
        <p:spPr>
          <a:xfrm>
            <a:off x="3377685" y="310512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B</a:t>
            </a:r>
          </a:p>
        </p:txBody>
      </p:sp>
      <p:sp>
        <p:nvSpPr>
          <p:cNvPr id="4" name="TextBox 3"/>
          <p:cNvSpPr txBox="1"/>
          <p:nvPr/>
        </p:nvSpPr>
        <p:spPr>
          <a:xfrm>
            <a:off x="1718345" y="1519267"/>
            <a:ext cx="3002810" cy="523220"/>
          </a:xfrm>
          <a:prstGeom prst="rect">
            <a:avLst/>
          </a:prstGeom>
          <a:noFill/>
        </p:spPr>
        <p:txBody>
          <a:bodyPr wrap="none" rtlCol="0">
            <a:spAutoFit/>
          </a:bodyPr>
          <a:lstStyle/>
          <a:p>
            <a:r>
              <a:rPr lang="en-GB" sz="2800" dirty="0">
                <a:solidFill>
                  <a:srgbClr val="0070C0"/>
                </a:solidFill>
              </a:rPr>
              <a:t>A fisherman’s circle</a:t>
            </a:r>
          </a:p>
        </p:txBody>
      </p:sp>
    </p:spTree>
    <p:extLst>
      <p:ext uri="{BB962C8B-B14F-4D97-AF65-F5344CB8AC3E}">
        <p14:creationId xmlns:p14="http://schemas.microsoft.com/office/powerpoint/2010/main" val="3063519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7" name="Straight Connector 6"/>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31505" y="165490"/>
            <a:ext cx="6486071"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discussion</a:t>
            </a:r>
          </a:p>
        </p:txBody>
      </p:sp>
      <p:sp>
        <p:nvSpPr>
          <p:cNvPr id="2" name="Oval 1"/>
          <p:cNvSpPr/>
          <p:nvPr/>
        </p:nvSpPr>
        <p:spPr>
          <a:xfrm>
            <a:off x="4119854" y="3415946"/>
            <a:ext cx="3560323" cy="2217907"/>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177703" y="2521000"/>
            <a:ext cx="5408579" cy="39883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5570706" y="309169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1</a:t>
            </a:r>
          </a:p>
        </p:txBody>
      </p:sp>
      <p:sp>
        <p:nvSpPr>
          <p:cNvPr id="12" name="Rounded Rectangle 11"/>
          <p:cNvSpPr/>
          <p:nvPr/>
        </p:nvSpPr>
        <p:spPr>
          <a:xfrm>
            <a:off x="5548008" y="216119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B</a:t>
            </a:r>
          </a:p>
        </p:txBody>
      </p:sp>
      <p:sp>
        <p:nvSpPr>
          <p:cNvPr id="13" name="Rounded Rectangle 12"/>
          <p:cNvSpPr/>
          <p:nvPr/>
        </p:nvSpPr>
        <p:spPr>
          <a:xfrm>
            <a:off x="4814284" y="5035726"/>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4</a:t>
            </a:r>
          </a:p>
        </p:txBody>
      </p:sp>
      <p:sp>
        <p:nvSpPr>
          <p:cNvPr id="14" name="Rounded Rectangle 13"/>
          <p:cNvSpPr/>
          <p:nvPr/>
        </p:nvSpPr>
        <p:spPr>
          <a:xfrm>
            <a:off x="4098586" y="371426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5</a:t>
            </a:r>
          </a:p>
        </p:txBody>
      </p:sp>
      <p:sp>
        <p:nvSpPr>
          <p:cNvPr id="15" name="Rounded Rectangle 14"/>
          <p:cNvSpPr/>
          <p:nvPr/>
        </p:nvSpPr>
        <p:spPr>
          <a:xfrm>
            <a:off x="6379006" y="5064657"/>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3</a:t>
            </a:r>
          </a:p>
        </p:txBody>
      </p:sp>
      <p:sp>
        <p:nvSpPr>
          <p:cNvPr id="16" name="Rounded Rectangle 15"/>
          <p:cNvSpPr/>
          <p:nvPr/>
        </p:nvSpPr>
        <p:spPr>
          <a:xfrm>
            <a:off x="7042826" y="3727230"/>
            <a:ext cx="622571" cy="680936"/>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92D050"/>
                </a:solidFill>
              </a:rPr>
              <a:t>2</a:t>
            </a:r>
          </a:p>
        </p:txBody>
      </p:sp>
      <p:sp>
        <p:nvSpPr>
          <p:cNvPr id="17" name="Rounded Rectangle 16"/>
          <p:cNvSpPr/>
          <p:nvPr/>
        </p:nvSpPr>
        <p:spPr>
          <a:xfrm>
            <a:off x="7801055" y="3102342"/>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C</a:t>
            </a:r>
          </a:p>
        </p:txBody>
      </p:sp>
      <p:sp>
        <p:nvSpPr>
          <p:cNvPr id="18" name="Rounded Rectangle 17"/>
          <p:cNvSpPr/>
          <p:nvPr/>
        </p:nvSpPr>
        <p:spPr>
          <a:xfrm>
            <a:off x="7122457" y="5738286"/>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D</a:t>
            </a:r>
          </a:p>
        </p:txBody>
      </p:sp>
      <p:sp>
        <p:nvSpPr>
          <p:cNvPr id="19" name="Rounded Rectangle 18"/>
          <p:cNvSpPr/>
          <p:nvPr/>
        </p:nvSpPr>
        <p:spPr>
          <a:xfrm>
            <a:off x="4098585" y="573483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E</a:t>
            </a:r>
          </a:p>
        </p:txBody>
      </p:sp>
      <p:sp>
        <p:nvSpPr>
          <p:cNvPr id="20" name="Rounded Rectangle 19"/>
          <p:cNvSpPr/>
          <p:nvPr/>
        </p:nvSpPr>
        <p:spPr>
          <a:xfrm>
            <a:off x="3377685" y="3105123"/>
            <a:ext cx="622571" cy="68093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70C0"/>
                </a:solidFill>
              </a:rPr>
              <a:t>A</a:t>
            </a:r>
          </a:p>
        </p:txBody>
      </p:sp>
      <p:sp>
        <p:nvSpPr>
          <p:cNvPr id="4" name="TextBox 3"/>
          <p:cNvSpPr txBox="1"/>
          <p:nvPr/>
        </p:nvSpPr>
        <p:spPr>
          <a:xfrm>
            <a:off x="1718345" y="1519267"/>
            <a:ext cx="3002810" cy="523220"/>
          </a:xfrm>
          <a:prstGeom prst="rect">
            <a:avLst/>
          </a:prstGeom>
          <a:noFill/>
        </p:spPr>
        <p:txBody>
          <a:bodyPr wrap="none" rtlCol="0">
            <a:spAutoFit/>
          </a:bodyPr>
          <a:lstStyle/>
          <a:p>
            <a:r>
              <a:rPr lang="en-GB" sz="2800" dirty="0">
                <a:solidFill>
                  <a:srgbClr val="0070C0"/>
                </a:solidFill>
              </a:rPr>
              <a:t>A fisherman’s circle</a:t>
            </a:r>
          </a:p>
        </p:txBody>
      </p:sp>
    </p:spTree>
    <p:extLst>
      <p:ext uri="{BB962C8B-B14F-4D97-AF65-F5344CB8AC3E}">
        <p14:creationId xmlns:p14="http://schemas.microsoft.com/office/powerpoint/2010/main" val="3504233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pic>
        <p:nvPicPr>
          <p:cNvPr id="2" name="Picture 1"/>
          <p:cNvPicPr>
            <a:picLocks noChangeAspect="1"/>
          </p:cNvPicPr>
          <p:nvPr/>
        </p:nvPicPr>
        <p:blipFill>
          <a:blip r:embed="rId4"/>
          <a:stretch>
            <a:fillRect/>
          </a:stretch>
        </p:blipFill>
        <p:spPr>
          <a:xfrm>
            <a:off x="1787137" y="5320738"/>
            <a:ext cx="8642760" cy="1241892"/>
          </a:xfrm>
          <a:prstGeom prst="rect">
            <a:avLst/>
          </a:prstGeom>
        </p:spPr>
      </p:pic>
      <p:sp>
        <p:nvSpPr>
          <p:cNvPr id="7" name="TextBox 6"/>
          <p:cNvSpPr txBox="1"/>
          <p:nvPr/>
        </p:nvSpPr>
        <p:spPr>
          <a:xfrm>
            <a:off x="1631505" y="1460989"/>
            <a:ext cx="8798393" cy="3613297"/>
          </a:xfrm>
          <a:prstGeom prst="rect">
            <a:avLst/>
          </a:prstGeom>
          <a:noFill/>
        </p:spPr>
        <p:txBody>
          <a:bodyPr wrap="square" rtlCol="0">
            <a:spAutoFit/>
          </a:bodyPr>
          <a:lstStyle/>
          <a:p>
            <a:pPr>
              <a:lnSpc>
                <a:spcPct val="130000"/>
              </a:lnSpc>
            </a:pPr>
            <a:r>
              <a:rPr lang="en-GB" sz="3600" b="1" dirty="0">
                <a:solidFill>
                  <a:srgbClr val="0070C0"/>
                </a:solidFill>
              </a:rPr>
              <a:t>Line of agreement</a:t>
            </a:r>
            <a:r>
              <a:rPr lang="en-GB" sz="2800" dirty="0">
                <a:solidFill>
                  <a:srgbClr val="0070C0"/>
                </a:solidFill>
              </a:rPr>
              <a:t>:</a:t>
            </a:r>
          </a:p>
          <a:p>
            <a:pPr marL="457200" indent="-457200">
              <a:lnSpc>
                <a:spcPct val="130000"/>
              </a:lnSpc>
              <a:buFont typeface="Arial" panose="020B0604020202020204" pitchFamily="34" charset="0"/>
              <a:buChar char="•"/>
            </a:pPr>
            <a:r>
              <a:rPr lang="en-GB" sz="2800" dirty="0">
                <a:solidFill>
                  <a:srgbClr val="0070C0"/>
                </a:solidFill>
              </a:rPr>
              <a:t>Consider the 6 scenarios</a:t>
            </a:r>
          </a:p>
          <a:p>
            <a:pPr marL="457200" indent="-457200">
              <a:lnSpc>
                <a:spcPct val="130000"/>
              </a:lnSpc>
              <a:buFont typeface="Arial" panose="020B0604020202020204" pitchFamily="34" charset="0"/>
              <a:buChar char="•"/>
            </a:pPr>
            <a:r>
              <a:rPr lang="en-GB" sz="2800" dirty="0">
                <a:solidFill>
                  <a:srgbClr val="0070C0"/>
                </a:solidFill>
              </a:rPr>
              <a:t>What is your opinion?</a:t>
            </a:r>
          </a:p>
          <a:p>
            <a:pPr marL="457200" indent="-457200">
              <a:lnSpc>
                <a:spcPct val="130000"/>
              </a:lnSpc>
              <a:buFont typeface="Arial" panose="020B0604020202020204" pitchFamily="34" charset="0"/>
              <a:buChar char="•"/>
            </a:pPr>
            <a:r>
              <a:rPr lang="en-GB" sz="2800" dirty="0">
                <a:solidFill>
                  <a:srgbClr val="0070C0"/>
                </a:solidFill>
              </a:rPr>
              <a:t>You will be asked to show what you think by standing along the line of agreement – you can stand anywhere along the line, not just at the ends</a:t>
            </a:r>
          </a:p>
        </p:txBody>
      </p:sp>
    </p:spTree>
    <p:extLst>
      <p:ext uri="{BB962C8B-B14F-4D97-AF65-F5344CB8AC3E}">
        <p14:creationId xmlns:p14="http://schemas.microsoft.com/office/powerpoint/2010/main" val="1453896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pic>
        <p:nvPicPr>
          <p:cNvPr id="3" name="Picture 2"/>
          <p:cNvPicPr>
            <a:picLocks noChangeAspect="1"/>
          </p:cNvPicPr>
          <p:nvPr/>
        </p:nvPicPr>
        <p:blipFill rotWithShape="1">
          <a:blip r:embed="rId4"/>
          <a:srcRect l="25469" t="16568" r="43503" b="6545"/>
          <a:stretch/>
        </p:blipFill>
        <p:spPr>
          <a:xfrm rot="20878666">
            <a:off x="2005565" y="1593137"/>
            <a:ext cx="3481375" cy="4850120"/>
          </a:xfrm>
          <a:prstGeom prst="rect">
            <a:avLst/>
          </a:prstGeom>
        </p:spPr>
      </p:pic>
      <p:sp>
        <p:nvSpPr>
          <p:cNvPr id="8" name="Rectangle 7"/>
          <p:cNvSpPr/>
          <p:nvPr/>
        </p:nvSpPr>
        <p:spPr>
          <a:xfrm>
            <a:off x="5032310" y="1500606"/>
            <a:ext cx="5527170" cy="2192908"/>
          </a:xfrm>
          <a:prstGeom prst="rect">
            <a:avLst/>
          </a:prstGeom>
        </p:spPr>
        <p:txBody>
          <a:bodyPr wrap="square">
            <a:spAutoFit/>
          </a:bodyPr>
          <a:lstStyle/>
          <a:p>
            <a:pPr marL="457200" indent="-457200">
              <a:lnSpc>
                <a:spcPct val="107000"/>
              </a:lnSpc>
              <a:spcBef>
                <a:spcPts val="1200"/>
              </a:spcBef>
              <a:spcAft>
                <a:spcPts val="800"/>
              </a:spcAft>
              <a:buFont typeface="Wingdings" panose="05000000000000000000" pitchFamily="2" charset="2"/>
              <a:buChar char="Ø"/>
            </a:pPr>
            <a:r>
              <a:rPr lang="en-GB" sz="2800" dirty="0">
                <a:solidFill>
                  <a:srgbClr val="0070C0"/>
                </a:solidFill>
              </a:rPr>
              <a:t>Write a letter with your reasoned opinions on gene editing</a:t>
            </a:r>
          </a:p>
          <a:p>
            <a:pPr marL="457200" indent="-457200">
              <a:lnSpc>
                <a:spcPct val="107000"/>
              </a:lnSpc>
              <a:spcBef>
                <a:spcPts val="1200"/>
              </a:spcBef>
              <a:spcAft>
                <a:spcPts val="800"/>
              </a:spcAft>
              <a:buFont typeface="Wingdings" panose="05000000000000000000" pitchFamily="2" charset="2"/>
              <a:buChar char="Ø"/>
            </a:pPr>
            <a:r>
              <a:rPr lang="en-GB" sz="2800" dirty="0">
                <a:solidFill>
                  <a:srgbClr val="0070C0"/>
                </a:solidFill>
              </a:rPr>
              <a:t>These letters will be sent to the Nuffield Council on Bioethics</a:t>
            </a:r>
          </a:p>
        </p:txBody>
      </p:sp>
      <p:sp>
        <p:nvSpPr>
          <p:cNvPr id="10" name="Rectangle 9"/>
          <p:cNvSpPr/>
          <p:nvPr/>
        </p:nvSpPr>
        <p:spPr>
          <a:xfrm>
            <a:off x="6214862" y="3693515"/>
            <a:ext cx="4344618" cy="3166893"/>
          </a:xfrm>
          <a:prstGeom prst="rect">
            <a:avLst/>
          </a:prstGeom>
        </p:spPr>
        <p:txBody>
          <a:bodyPr wrap="square">
            <a:spAutoFit/>
          </a:bodyPr>
          <a:lstStyle/>
          <a:p>
            <a:pPr>
              <a:lnSpc>
                <a:spcPct val="107000"/>
              </a:lnSpc>
              <a:spcBef>
                <a:spcPts val="1200"/>
              </a:spcBef>
              <a:spcAft>
                <a:spcPts val="800"/>
              </a:spcAft>
            </a:pPr>
            <a:r>
              <a:rPr lang="en-GB" sz="2800" dirty="0">
                <a:solidFill>
                  <a:srgbClr val="92D050"/>
                </a:solidFill>
              </a:rPr>
              <a:t>Don’t forget to:</a:t>
            </a:r>
          </a:p>
          <a:p>
            <a:pPr marL="457200" indent="-457200">
              <a:lnSpc>
                <a:spcPct val="107000"/>
              </a:lnSpc>
              <a:spcBef>
                <a:spcPts val="1200"/>
              </a:spcBef>
              <a:spcAft>
                <a:spcPts val="800"/>
              </a:spcAft>
              <a:buFont typeface="Arial" panose="020B0604020202020204" pitchFamily="34" charset="0"/>
              <a:buChar char="•"/>
            </a:pPr>
            <a:r>
              <a:rPr lang="en-GB" sz="2800" dirty="0">
                <a:solidFill>
                  <a:srgbClr val="92D050"/>
                </a:solidFill>
              </a:rPr>
              <a:t>Introduce your question </a:t>
            </a:r>
          </a:p>
          <a:p>
            <a:pPr marL="457200" indent="-457200">
              <a:lnSpc>
                <a:spcPct val="107000"/>
              </a:lnSpc>
              <a:spcBef>
                <a:spcPts val="1200"/>
              </a:spcBef>
              <a:spcAft>
                <a:spcPts val="800"/>
              </a:spcAft>
              <a:buFont typeface="Arial" panose="020B0604020202020204" pitchFamily="34" charset="0"/>
              <a:buChar char="•"/>
            </a:pPr>
            <a:r>
              <a:rPr lang="en-GB" sz="2800" dirty="0">
                <a:solidFill>
                  <a:srgbClr val="92D050"/>
                </a:solidFill>
              </a:rPr>
              <a:t>Provide your reasoned arguments          </a:t>
            </a:r>
          </a:p>
          <a:p>
            <a:pPr marL="457200" indent="-457200">
              <a:lnSpc>
                <a:spcPct val="107000"/>
              </a:lnSpc>
              <a:spcBef>
                <a:spcPts val="1200"/>
              </a:spcBef>
              <a:spcAft>
                <a:spcPts val="800"/>
              </a:spcAft>
              <a:buFont typeface="Arial" panose="020B0604020202020204" pitchFamily="34" charset="0"/>
              <a:buChar char="•"/>
            </a:pPr>
            <a:r>
              <a:rPr lang="en-GB" sz="2800" dirty="0">
                <a:solidFill>
                  <a:srgbClr val="92D050"/>
                </a:solidFill>
              </a:rPr>
              <a:t>Summarise your opinion</a:t>
            </a:r>
          </a:p>
        </p:txBody>
      </p:sp>
    </p:spTree>
    <p:extLst>
      <p:ext uri="{BB962C8B-B14F-4D97-AF65-F5344CB8AC3E}">
        <p14:creationId xmlns:p14="http://schemas.microsoft.com/office/powerpoint/2010/main" val="1013094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4" name="Straight Connector 3"/>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31504" y="165490"/>
            <a:ext cx="5950540"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 bioethics</a:t>
            </a:r>
          </a:p>
        </p:txBody>
      </p:sp>
      <p:sp>
        <p:nvSpPr>
          <p:cNvPr id="6" name="TextBox 5"/>
          <p:cNvSpPr txBox="1"/>
          <p:nvPr/>
        </p:nvSpPr>
        <p:spPr>
          <a:xfrm>
            <a:off x="1631505" y="1484785"/>
            <a:ext cx="8561711" cy="3970318"/>
          </a:xfrm>
          <a:prstGeom prst="rect">
            <a:avLst/>
          </a:prstGeom>
          <a:noFill/>
        </p:spPr>
        <p:txBody>
          <a:bodyPr wrap="square" rtlCol="0">
            <a:spAutoFit/>
          </a:bodyPr>
          <a:lstStyle/>
          <a:p>
            <a:pPr marL="514350" indent="-514350">
              <a:buFont typeface="+mj-lt"/>
              <a:buAutoNum type="arabicPeriod"/>
            </a:pPr>
            <a:r>
              <a:rPr lang="en-GB" sz="2800" b="1" dirty="0">
                <a:solidFill>
                  <a:schemeClr val="accent2"/>
                </a:solidFill>
              </a:rPr>
              <a:t>Introduction</a:t>
            </a:r>
            <a:r>
              <a:rPr lang="en-GB" sz="2800" dirty="0">
                <a:solidFill>
                  <a:schemeClr val="accent2"/>
                </a:solidFill>
              </a:rPr>
              <a:t>: Is it clear what question is being addressed?</a:t>
            </a:r>
          </a:p>
          <a:p>
            <a:pPr marL="514350" indent="-514350">
              <a:buFont typeface="+mj-lt"/>
              <a:buAutoNum type="arabicPeriod"/>
            </a:pPr>
            <a:r>
              <a:rPr lang="en-GB" sz="2800" b="1" dirty="0">
                <a:solidFill>
                  <a:schemeClr val="accent2"/>
                </a:solidFill>
              </a:rPr>
              <a:t>Body</a:t>
            </a:r>
            <a:r>
              <a:rPr lang="en-GB" sz="2800" dirty="0">
                <a:solidFill>
                  <a:schemeClr val="accent2"/>
                </a:solidFill>
              </a:rPr>
              <a:t>: Is there at least one assertion, supported by evidence and joined into a warrant?</a:t>
            </a:r>
          </a:p>
          <a:p>
            <a:pPr marL="514350" indent="-514350">
              <a:buFont typeface="+mj-lt"/>
              <a:buAutoNum type="arabicPeriod"/>
            </a:pPr>
            <a:r>
              <a:rPr lang="en-GB" sz="2800" b="1" dirty="0">
                <a:solidFill>
                  <a:schemeClr val="accent2"/>
                </a:solidFill>
              </a:rPr>
              <a:t>Body: </a:t>
            </a:r>
            <a:r>
              <a:rPr lang="en-GB" sz="2800" dirty="0">
                <a:solidFill>
                  <a:schemeClr val="accent2"/>
                </a:solidFill>
              </a:rPr>
              <a:t>Are references provided to support the data?</a:t>
            </a:r>
          </a:p>
          <a:p>
            <a:pPr marL="514350" indent="-514350">
              <a:buFont typeface="+mj-lt"/>
              <a:buAutoNum type="arabicPeriod"/>
            </a:pPr>
            <a:r>
              <a:rPr lang="en-GB" sz="2800" b="1" dirty="0">
                <a:solidFill>
                  <a:schemeClr val="accent2"/>
                </a:solidFill>
              </a:rPr>
              <a:t>Body: </a:t>
            </a:r>
            <a:r>
              <a:rPr lang="en-GB" sz="2800" dirty="0">
                <a:solidFill>
                  <a:schemeClr val="accent2"/>
                </a:solidFill>
              </a:rPr>
              <a:t>Are there warrants for and against the question?</a:t>
            </a:r>
          </a:p>
          <a:p>
            <a:pPr marL="514350" indent="-514350">
              <a:buFont typeface="+mj-lt"/>
              <a:buAutoNum type="arabicPeriod"/>
            </a:pPr>
            <a:r>
              <a:rPr lang="en-GB" sz="2800" b="1" dirty="0">
                <a:solidFill>
                  <a:schemeClr val="accent2"/>
                </a:solidFill>
              </a:rPr>
              <a:t>Conclusion</a:t>
            </a:r>
            <a:r>
              <a:rPr lang="en-GB" sz="2800" dirty="0">
                <a:solidFill>
                  <a:schemeClr val="accent2"/>
                </a:solidFill>
              </a:rPr>
              <a:t>: Are there references to the warrants, with the opinion of the writer made clear?</a:t>
            </a:r>
          </a:p>
        </p:txBody>
      </p:sp>
      <p:pic>
        <p:nvPicPr>
          <p:cNvPr id="9" name="Picture 8"/>
          <p:cNvPicPr>
            <a:picLocks noChangeAspect="1"/>
          </p:cNvPicPr>
          <p:nvPr/>
        </p:nvPicPr>
        <p:blipFill rotWithShape="1">
          <a:blip r:embed="rId4"/>
          <a:srcRect b="21918"/>
          <a:stretch/>
        </p:blipFill>
        <p:spPr>
          <a:xfrm>
            <a:off x="6693877" y="5496504"/>
            <a:ext cx="3980982" cy="1361496"/>
          </a:xfrm>
          <a:prstGeom prst="rect">
            <a:avLst/>
          </a:prstGeom>
        </p:spPr>
      </p:pic>
    </p:spTree>
    <p:extLst>
      <p:ext uri="{BB962C8B-B14F-4D97-AF65-F5344CB8AC3E}">
        <p14:creationId xmlns:p14="http://schemas.microsoft.com/office/powerpoint/2010/main" val="1725713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81225" y="1223963"/>
            <a:ext cx="7829550" cy="4410075"/>
          </a:xfrm>
          <a:prstGeom prst="rect">
            <a:avLst/>
          </a:prstGeom>
        </p:spPr>
      </p:pic>
    </p:spTree>
    <p:extLst>
      <p:ext uri="{BB962C8B-B14F-4D97-AF65-F5344CB8AC3E}">
        <p14:creationId xmlns:p14="http://schemas.microsoft.com/office/powerpoint/2010/main" val="225102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7" name="TextBox 6"/>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sp>
        <p:nvSpPr>
          <p:cNvPr id="8" name="Rectangle 7"/>
          <p:cNvSpPr/>
          <p:nvPr/>
        </p:nvSpPr>
        <p:spPr>
          <a:xfrm>
            <a:off x="4424363" y="2236062"/>
            <a:ext cx="6027612" cy="1384995"/>
          </a:xfrm>
          <a:prstGeom prst="rect">
            <a:avLst/>
          </a:prstGeom>
        </p:spPr>
        <p:txBody>
          <a:bodyPr wrap="square">
            <a:spAutoFit/>
          </a:bodyPr>
          <a:lstStyle/>
          <a:p>
            <a:pPr algn="r"/>
            <a:r>
              <a:rPr lang="en-GB" sz="2800" dirty="0">
                <a:solidFill>
                  <a:srgbClr val="92D050"/>
                </a:solidFill>
              </a:rPr>
              <a:t>… use gene editing to create chickens that produce only female offspring to improve the yield of eggs.</a:t>
            </a:r>
          </a:p>
        </p:txBody>
      </p:sp>
      <p:pic>
        <p:nvPicPr>
          <p:cNvPr id="3" name="Picture 2"/>
          <p:cNvPicPr>
            <a:picLocks noChangeAspect="1"/>
          </p:cNvPicPr>
          <p:nvPr/>
        </p:nvPicPr>
        <p:blipFill rotWithShape="1">
          <a:blip r:embed="rId4"/>
          <a:srcRect t="35137" b="19388"/>
          <a:stretch/>
        </p:blipFill>
        <p:spPr>
          <a:xfrm>
            <a:off x="1524000" y="4071998"/>
            <a:ext cx="9144000" cy="2786003"/>
          </a:xfrm>
          <a:prstGeom prst="rect">
            <a:avLst/>
          </a:prstGeom>
        </p:spPr>
      </p:pic>
    </p:spTree>
    <p:extLst>
      <p:ext uri="{BB962C8B-B14F-4D97-AF65-F5344CB8AC3E}">
        <p14:creationId xmlns:p14="http://schemas.microsoft.com/office/powerpoint/2010/main" val="2578407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4" name="Straight Connector 3"/>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631504" y="165490"/>
            <a:ext cx="3381054"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Gene editing</a:t>
            </a:r>
          </a:p>
        </p:txBody>
      </p:sp>
      <p:sp>
        <p:nvSpPr>
          <p:cNvPr id="9" name="TextBox 8"/>
          <p:cNvSpPr txBox="1"/>
          <p:nvPr/>
        </p:nvSpPr>
        <p:spPr>
          <a:xfrm>
            <a:off x="3675490" y="1870434"/>
            <a:ext cx="4004686" cy="2677656"/>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GB" sz="2800" dirty="0">
                <a:solidFill>
                  <a:srgbClr val="92D050"/>
                </a:solidFill>
              </a:rPr>
              <a:t>What is gene editing?</a:t>
            </a:r>
          </a:p>
          <a:p>
            <a:pPr marL="285750" indent="-285750">
              <a:lnSpc>
                <a:spcPct val="150000"/>
              </a:lnSpc>
              <a:buFont typeface="Arial" panose="020B0604020202020204" pitchFamily="34" charset="0"/>
              <a:buChar char="•"/>
            </a:pPr>
            <a:r>
              <a:rPr lang="en-GB" sz="2800" dirty="0">
                <a:solidFill>
                  <a:srgbClr val="0070C0"/>
                </a:solidFill>
              </a:rPr>
              <a:t>How does CRISPR work?</a:t>
            </a:r>
          </a:p>
          <a:p>
            <a:pPr marL="285750" indent="-285750">
              <a:lnSpc>
                <a:spcPct val="150000"/>
              </a:lnSpc>
              <a:buFont typeface="Arial" panose="020B0604020202020204" pitchFamily="34" charset="0"/>
              <a:buChar char="•"/>
            </a:pPr>
            <a:r>
              <a:rPr lang="en-GB" sz="2800" dirty="0">
                <a:solidFill>
                  <a:srgbClr val="92D050"/>
                </a:solidFill>
              </a:rPr>
              <a:t>Why is CRISPR useful?</a:t>
            </a:r>
          </a:p>
          <a:p>
            <a:pPr marL="285750" indent="-285750">
              <a:lnSpc>
                <a:spcPct val="150000"/>
              </a:lnSpc>
              <a:buFont typeface="Arial" panose="020B0604020202020204" pitchFamily="34" charset="0"/>
              <a:buChar char="•"/>
            </a:pPr>
            <a:r>
              <a:rPr lang="en-GB" sz="2800" dirty="0">
                <a:solidFill>
                  <a:srgbClr val="0070C0"/>
                </a:solidFill>
              </a:rPr>
              <a:t>Bioethical discussion</a:t>
            </a:r>
          </a:p>
        </p:txBody>
      </p:sp>
    </p:spTree>
    <p:extLst>
      <p:ext uri="{BB962C8B-B14F-4D97-AF65-F5344CB8AC3E}">
        <p14:creationId xmlns:p14="http://schemas.microsoft.com/office/powerpoint/2010/main" val="2496481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7" name="TextBox 6"/>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sp>
        <p:nvSpPr>
          <p:cNvPr id="8" name="Rectangle 7"/>
          <p:cNvSpPr/>
          <p:nvPr/>
        </p:nvSpPr>
        <p:spPr>
          <a:xfrm>
            <a:off x="4010025" y="2236062"/>
            <a:ext cx="6441951" cy="1384995"/>
          </a:xfrm>
          <a:prstGeom prst="rect">
            <a:avLst/>
          </a:prstGeom>
        </p:spPr>
        <p:txBody>
          <a:bodyPr wrap="square">
            <a:spAutoFit/>
          </a:bodyPr>
          <a:lstStyle/>
          <a:p>
            <a:pPr algn="r"/>
            <a:r>
              <a:rPr lang="en-GB" sz="2800" dirty="0">
                <a:solidFill>
                  <a:srgbClr val="92D050"/>
                </a:solidFill>
              </a:rPr>
              <a:t>… use gene editing without the need to label farm produce from these organisms as genetically modified.</a:t>
            </a:r>
          </a:p>
        </p:txBody>
      </p:sp>
      <p:grpSp>
        <p:nvGrpSpPr>
          <p:cNvPr id="15" name="Group 14"/>
          <p:cNvGrpSpPr/>
          <p:nvPr/>
        </p:nvGrpSpPr>
        <p:grpSpPr>
          <a:xfrm>
            <a:off x="1524000" y="4410507"/>
            <a:ext cx="9144001" cy="2418311"/>
            <a:chOff x="-1" y="4410506"/>
            <a:chExt cx="9144001" cy="2418311"/>
          </a:xfrm>
        </p:grpSpPr>
        <p:pic>
          <p:nvPicPr>
            <p:cNvPr id="1026" name="Picture 2" descr="Image result for genetic modification label"/>
            <p:cNvPicPr>
              <a:picLocks noChangeAspect="1" noChangeArrowheads="1"/>
            </p:cNvPicPr>
            <p:nvPr/>
          </p:nvPicPr>
          <p:blipFill rotWithShape="1">
            <a:blip r:embed="rId4">
              <a:extLst>
                <a:ext uri="{28A0092B-C50C-407E-A947-70E740481C1C}">
                  <a14:useLocalDpi xmlns:a14="http://schemas.microsoft.com/office/drawing/2010/main" val="0"/>
                </a:ext>
              </a:extLst>
            </a:blip>
            <a:srcRect b="38450"/>
            <a:stretch/>
          </p:blipFill>
          <p:spPr bwMode="auto">
            <a:xfrm>
              <a:off x="-1" y="4494866"/>
              <a:ext cx="4752033" cy="22228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a:srcRect l="3898" t="59868" r="64312"/>
            <a:stretch/>
          </p:blipFill>
          <p:spPr>
            <a:xfrm>
              <a:off x="4686300" y="4494867"/>
              <a:ext cx="2225292" cy="2134932"/>
            </a:xfrm>
            <a:prstGeom prst="rect">
              <a:avLst/>
            </a:prstGeom>
          </p:spPr>
        </p:pic>
        <p:pic>
          <p:nvPicPr>
            <p:cNvPr id="11" name="Picture 10"/>
            <p:cNvPicPr>
              <a:picLocks noChangeAspect="1"/>
            </p:cNvPicPr>
            <p:nvPr/>
          </p:nvPicPr>
          <p:blipFill rotWithShape="1">
            <a:blip r:embed="rId5"/>
            <a:srcRect l="64995" t="59868" r="2959"/>
            <a:stretch/>
          </p:blipFill>
          <p:spPr>
            <a:xfrm>
              <a:off x="6900863" y="4494866"/>
              <a:ext cx="2243137" cy="2134932"/>
            </a:xfrm>
            <a:prstGeom prst="rect">
              <a:avLst/>
            </a:prstGeom>
          </p:spPr>
        </p:pic>
        <p:sp>
          <p:nvSpPr>
            <p:cNvPr id="10" name="Freeform 9"/>
            <p:cNvSpPr/>
            <p:nvPr/>
          </p:nvSpPr>
          <p:spPr>
            <a:xfrm>
              <a:off x="386371" y="6615113"/>
              <a:ext cx="728662" cy="151929"/>
            </a:xfrm>
            <a:custGeom>
              <a:avLst/>
              <a:gdLst>
                <a:gd name="connsiteX0" fmla="*/ 0 w 728662"/>
                <a:gd name="connsiteY0" fmla="*/ 42862 h 151929"/>
                <a:gd name="connsiteX1" fmla="*/ 71437 w 728662"/>
                <a:gd name="connsiteY1" fmla="*/ 28575 h 151929"/>
                <a:gd name="connsiteX2" fmla="*/ 271462 w 728662"/>
                <a:gd name="connsiteY2" fmla="*/ 0 h 151929"/>
                <a:gd name="connsiteX3" fmla="*/ 371475 w 728662"/>
                <a:gd name="connsiteY3" fmla="*/ 28575 h 151929"/>
                <a:gd name="connsiteX4" fmla="*/ 414337 w 728662"/>
                <a:gd name="connsiteY4" fmla="*/ 42862 h 151929"/>
                <a:gd name="connsiteX5" fmla="*/ 600075 w 728662"/>
                <a:gd name="connsiteY5" fmla="*/ 71437 h 151929"/>
                <a:gd name="connsiteX6" fmla="*/ 728662 w 728662"/>
                <a:gd name="connsiteY6" fmla="*/ 128587 h 151929"/>
                <a:gd name="connsiteX7" fmla="*/ 485775 w 728662"/>
                <a:gd name="connsiteY7" fmla="*/ 128587 h 151929"/>
                <a:gd name="connsiteX8" fmla="*/ 442912 w 728662"/>
                <a:gd name="connsiteY8" fmla="*/ 100012 h 151929"/>
                <a:gd name="connsiteX9" fmla="*/ 228600 w 728662"/>
                <a:gd name="connsiteY9" fmla="*/ 85725 h 151929"/>
                <a:gd name="connsiteX10" fmla="*/ 142875 w 728662"/>
                <a:gd name="connsiteY10" fmla="*/ 57150 h 151929"/>
                <a:gd name="connsiteX11" fmla="*/ 100012 w 728662"/>
                <a:gd name="connsiteY11" fmla="*/ 42862 h 151929"/>
                <a:gd name="connsiteX12" fmla="*/ 57150 w 728662"/>
                <a:gd name="connsiteY12" fmla="*/ 42862 h 151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8662" h="151929">
                  <a:moveTo>
                    <a:pt x="0" y="42862"/>
                  </a:moveTo>
                  <a:cubicBezTo>
                    <a:pt x="23812" y="38100"/>
                    <a:pt x="47341" y="31587"/>
                    <a:pt x="71437" y="28575"/>
                  </a:cubicBezTo>
                  <a:cubicBezTo>
                    <a:pt x="271769" y="3534"/>
                    <a:pt x="170631" y="33610"/>
                    <a:pt x="271462" y="0"/>
                  </a:cubicBezTo>
                  <a:cubicBezTo>
                    <a:pt x="374239" y="34257"/>
                    <a:pt x="245886" y="-7308"/>
                    <a:pt x="371475" y="28575"/>
                  </a:cubicBezTo>
                  <a:cubicBezTo>
                    <a:pt x="385956" y="32712"/>
                    <a:pt x="399727" y="39209"/>
                    <a:pt x="414337" y="42862"/>
                  </a:cubicBezTo>
                  <a:cubicBezTo>
                    <a:pt x="479797" y="59227"/>
                    <a:pt x="530661" y="62761"/>
                    <a:pt x="600075" y="71437"/>
                  </a:cubicBezTo>
                  <a:cubicBezTo>
                    <a:pt x="702090" y="105442"/>
                    <a:pt x="660738" y="83304"/>
                    <a:pt x="728662" y="128587"/>
                  </a:cubicBezTo>
                  <a:cubicBezTo>
                    <a:pt x="632368" y="160686"/>
                    <a:pt x="656515" y="158718"/>
                    <a:pt x="485775" y="128587"/>
                  </a:cubicBezTo>
                  <a:cubicBezTo>
                    <a:pt x="468865" y="125603"/>
                    <a:pt x="459850" y="102835"/>
                    <a:pt x="442912" y="100012"/>
                  </a:cubicBezTo>
                  <a:cubicBezTo>
                    <a:pt x="372290" y="88242"/>
                    <a:pt x="300037" y="90487"/>
                    <a:pt x="228600" y="85725"/>
                  </a:cubicBezTo>
                  <a:lnTo>
                    <a:pt x="142875" y="57150"/>
                  </a:lnTo>
                  <a:cubicBezTo>
                    <a:pt x="128587" y="52387"/>
                    <a:pt x="115073" y="42862"/>
                    <a:pt x="100012" y="42862"/>
                  </a:cubicBezTo>
                  <a:lnTo>
                    <a:pt x="57150" y="42862"/>
                  </a:ln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a:off x="2149749" y="6556129"/>
              <a:ext cx="447536" cy="272688"/>
            </a:xfrm>
            <a:custGeom>
              <a:avLst/>
              <a:gdLst>
                <a:gd name="connsiteX0" fmla="*/ 64 w 447536"/>
                <a:gd name="connsiteY0" fmla="*/ 243505 h 272688"/>
                <a:gd name="connsiteX1" fmla="*/ 38974 w 447536"/>
                <a:gd name="connsiteY1" fmla="*/ 175411 h 272688"/>
                <a:gd name="connsiteX2" fmla="*/ 97340 w 447536"/>
                <a:gd name="connsiteY2" fmla="*/ 87862 h 272688"/>
                <a:gd name="connsiteX3" fmla="*/ 145979 w 447536"/>
                <a:gd name="connsiteY3" fmla="*/ 78135 h 272688"/>
                <a:gd name="connsiteX4" fmla="*/ 175162 w 447536"/>
                <a:gd name="connsiteY4" fmla="*/ 58680 h 272688"/>
                <a:gd name="connsiteX5" fmla="*/ 243255 w 447536"/>
                <a:gd name="connsiteY5" fmla="*/ 39224 h 272688"/>
                <a:gd name="connsiteX6" fmla="*/ 291894 w 447536"/>
                <a:gd name="connsiteY6" fmla="*/ 314 h 272688"/>
                <a:gd name="connsiteX7" fmla="*/ 340532 w 447536"/>
                <a:gd name="connsiteY7" fmla="*/ 10041 h 272688"/>
                <a:gd name="connsiteX8" fmla="*/ 359987 w 447536"/>
                <a:gd name="connsiteY8" fmla="*/ 29497 h 272688"/>
                <a:gd name="connsiteX9" fmla="*/ 389170 w 447536"/>
                <a:gd name="connsiteY9" fmla="*/ 48952 h 272688"/>
                <a:gd name="connsiteX10" fmla="*/ 428081 w 447536"/>
                <a:gd name="connsiteY10" fmla="*/ 126773 h 272688"/>
                <a:gd name="connsiteX11" fmla="*/ 447536 w 447536"/>
                <a:gd name="connsiteY11" fmla="*/ 185139 h 272688"/>
                <a:gd name="connsiteX12" fmla="*/ 389170 w 447536"/>
                <a:gd name="connsiteY12" fmla="*/ 204594 h 272688"/>
                <a:gd name="connsiteX13" fmla="*/ 359987 w 447536"/>
                <a:gd name="connsiteY13" fmla="*/ 214322 h 272688"/>
                <a:gd name="connsiteX14" fmla="*/ 301621 w 447536"/>
                <a:gd name="connsiteY14" fmla="*/ 224050 h 272688"/>
                <a:gd name="connsiteX15" fmla="*/ 243255 w 447536"/>
                <a:gd name="connsiteY15" fmla="*/ 243505 h 272688"/>
                <a:gd name="connsiteX16" fmla="*/ 184889 w 447536"/>
                <a:gd name="connsiteY16" fmla="*/ 262960 h 272688"/>
                <a:gd name="connsiteX17" fmla="*/ 145979 w 447536"/>
                <a:gd name="connsiteY17" fmla="*/ 272688 h 272688"/>
                <a:gd name="connsiteX18" fmla="*/ 29247 w 447536"/>
                <a:gd name="connsiteY18" fmla="*/ 233777 h 272688"/>
                <a:gd name="connsiteX19" fmla="*/ 64 w 447536"/>
                <a:gd name="connsiteY19" fmla="*/ 243505 h 272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7536" h="272688">
                  <a:moveTo>
                    <a:pt x="64" y="243505"/>
                  </a:moveTo>
                  <a:cubicBezTo>
                    <a:pt x="1685" y="233777"/>
                    <a:pt x="28156" y="199210"/>
                    <a:pt x="38974" y="175411"/>
                  </a:cubicBezTo>
                  <a:cubicBezTo>
                    <a:pt x="54472" y="141314"/>
                    <a:pt x="38890" y="99551"/>
                    <a:pt x="97340" y="87862"/>
                  </a:cubicBezTo>
                  <a:lnTo>
                    <a:pt x="145979" y="78135"/>
                  </a:lnTo>
                  <a:cubicBezTo>
                    <a:pt x="155707" y="71650"/>
                    <a:pt x="164705" y="63908"/>
                    <a:pt x="175162" y="58680"/>
                  </a:cubicBezTo>
                  <a:cubicBezTo>
                    <a:pt x="189118" y="51702"/>
                    <a:pt x="230787" y="42341"/>
                    <a:pt x="243255" y="39224"/>
                  </a:cubicBezTo>
                  <a:cubicBezTo>
                    <a:pt x="253100" y="29380"/>
                    <a:pt x="277870" y="2067"/>
                    <a:pt x="291894" y="314"/>
                  </a:cubicBezTo>
                  <a:cubicBezTo>
                    <a:pt x="308300" y="-1737"/>
                    <a:pt x="324319" y="6799"/>
                    <a:pt x="340532" y="10041"/>
                  </a:cubicBezTo>
                  <a:cubicBezTo>
                    <a:pt x="347017" y="16526"/>
                    <a:pt x="352825" y="23768"/>
                    <a:pt x="359987" y="29497"/>
                  </a:cubicBezTo>
                  <a:cubicBezTo>
                    <a:pt x="369116" y="36800"/>
                    <a:pt x="382466" y="39374"/>
                    <a:pt x="389170" y="48952"/>
                  </a:cubicBezTo>
                  <a:cubicBezTo>
                    <a:pt x="405802" y="72711"/>
                    <a:pt x="418910" y="99259"/>
                    <a:pt x="428081" y="126773"/>
                  </a:cubicBezTo>
                  <a:lnTo>
                    <a:pt x="447536" y="185139"/>
                  </a:lnTo>
                  <a:lnTo>
                    <a:pt x="389170" y="204594"/>
                  </a:lnTo>
                  <a:cubicBezTo>
                    <a:pt x="379442" y="207837"/>
                    <a:pt x="370101" y="212636"/>
                    <a:pt x="359987" y="214322"/>
                  </a:cubicBezTo>
                  <a:cubicBezTo>
                    <a:pt x="340532" y="217565"/>
                    <a:pt x="320756" y="219266"/>
                    <a:pt x="301621" y="224050"/>
                  </a:cubicBezTo>
                  <a:cubicBezTo>
                    <a:pt x="281726" y="229024"/>
                    <a:pt x="262710" y="237020"/>
                    <a:pt x="243255" y="243505"/>
                  </a:cubicBezTo>
                  <a:lnTo>
                    <a:pt x="184889" y="262960"/>
                  </a:lnTo>
                  <a:lnTo>
                    <a:pt x="145979" y="272688"/>
                  </a:lnTo>
                  <a:cubicBezTo>
                    <a:pt x="64597" y="264550"/>
                    <a:pt x="56902" y="289087"/>
                    <a:pt x="29247" y="233777"/>
                  </a:cubicBezTo>
                  <a:cubicBezTo>
                    <a:pt x="27797" y="230877"/>
                    <a:pt x="-1557" y="253233"/>
                    <a:pt x="64" y="24350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6838432" y="6045600"/>
              <a:ext cx="253098" cy="452605"/>
            </a:xfrm>
            <a:custGeom>
              <a:avLst/>
              <a:gdLst>
                <a:gd name="connsiteX0" fmla="*/ 253032 w 253098"/>
                <a:gd name="connsiteY0" fmla="*/ 433021 h 452605"/>
                <a:gd name="connsiteX1" fmla="*/ 204394 w 253098"/>
                <a:gd name="connsiteY1" fmla="*/ 442749 h 452605"/>
                <a:gd name="connsiteX2" fmla="*/ 175211 w 253098"/>
                <a:gd name="connsiteY2" fmla="*/ 452477 h 452605"/>
                <a:gd name="connsiteX3" fmla="*/ 126572 w 253098"/>
                <a:gd name="connsiteY3" fmla="*/ 433021 h 452605"/>
                <a:gd name="connsiteX4" fmla="*/ 87662 w 253098"/>
                <a:gd name="connsiteY4" fmla="*/ 374655 h 452605"/>
                <a:gd name="connsiteX5" fmla="*/ 68206 w 253098"/>
                <a:gd name="connsiteY5" fmla="*/ 335745 h 452605"/>
                <a:gd name="connsiteX6" fmla="*/ 29296 w 253098"/>
                <a:gd name="connsiteY6" fmla="*/ 287106 h 452605"/>
                <a:gd name="connsiteX7" fmla="*/ 113 w 253098"/>
                <a:gd name="connsiteY7" fmla="*/ 189830 h 452605"/>
                <a:gd name="connsiteX8" fmla="*/ 9840 w 253098"/>
                <a:gd name="connsiteY8" fmla="*/ 5004 h 452605"/>
                <a:gd name="connsiteX9" fmla="*/ 48751 w 253098"/>
                <a:gd name="connsiteY9" fmla="*/ 14732 h 452605"/>
                <a:gd name="connsiteX10" fmla="*/ 68206 w 253098"/>
                <a:gd name="connsiteY10" fmla="*/ 43915 h 452605"/>
                <a:gd name="connsiteX11" fmla="*/ 87662 w 253098"/>
                <a:gd name="connsiteY11" fmla="*/ 63370 h 452605"/>
                <a:gd name="connsiteX12" fmla="*/ 116845 w 253098"/>
                <a:gd name="connsiteY12" fmla="*/ 121736 h 452605"/>
                <a:gd name="connsiteX13" fmla="*/ 146028 w 253098"/>
                <a:gd name="connsiteY13" fmla="*/ 170374 h 452605"/>
                <a:gd name="connsiteX14" fmla="*/ 175211 w 253098"/>
                <a:gd name="connsiteY14" fmla="*/ 257923 h 452605"/>
                <a:gd name="connsiteX15" fmla="*/ 184938 w 253098"/>
                <a:gd name="connsiteY15" fmla="*/ 287106 h 452605"/>
                <a:gd name="connsiteX16" fmla="*/ 214121 w 253098"/>
                <a:gd name="connsiteY16" fmla="*/ 384383 h 452605"/>
                <a:gd name="connsiteX17" fmla="*/ 253032 w 253098"/>
                <a:gd name="connsiteY17" fmla="*/ 433021 h 45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3098" h="452605">
                  <a:moveTo>
                    <a:pt x="253032" y="433021"/>
                  </a:moveTo>
                  <a:cubicBezTo>
                    <a:pt x="251411" y="442749"/>
                    <a:pt x="220434" y="438739"/>
                    <a:pt x="204394" y="442749"/>
                  </a:cubicBezTo>
                  <a:cubicBezTo>
                    <a:pt x="194446" y="445236"/>
                    <a:pt x="185386" y="453749"/>
                    <a:pt x="175211" y="452477"/>
                  </a:cubicBezTo>
                  <a:cubicBezTo>
                    <a:pt x="157884" y="450311"/>
                    <a:pt x="142785" y="439506"/>
                    <a:pt x="126572" y="433021"/>
                  </a:cubicBezTo>
                  <a:cubicBezTo>
                    <a:pt x="113602" y="413566"/>
                    <a:pt x="98119" y="395569"/>
                    <a:pt x="87662" y="374655"/>
                  </a:cubicBezTo>
                  <a:cubicBezTo>
                    <a:pt x="81177" y="361685"/>
                    <a:pt x="76250" y="347811"/>
                    <a:pt x="68206" y="335745"/>
                  </a:cubicBezTo>
                  <a:cubicBezTo>
                    <a:pt x="41257" y="295322"/>
                    <a:pt x="52853" y="340109"/>
                    <a:pt x="29296" y="287106"/>
                  </a:cubicBezTo>
                  <a:cubicBezTo>
                    <a:pt x="15760" y="256650"/>
                    <a:pt x="8198" y="222173"/>
                    <a:pt x="113" y="189830"/>
                  </a:cubicBezTo>
                  <a:cubicBezTo>
                    <a:pt x="3355" y="128221"/>
                    <a:pt x="-6672" y="64447"/>
                    <a:pt x="9840" y="5004"/>
                  </a:cubicBezTo>
                  <a:cubicBezTo>
                    <a:pt x="13418" y="-7878"/>
                    <a:pt x="37627" y="7316"/>
                    <a:pt x="48751" y="14732"/>
                  </a:cubicBezTo>
                  <a:cubicBezTo>
                    <a:pt x="58479" y="21217"/>
                    <a:pt x="60903" y="34786"/>
                    <a:pt x="68206" y="43915"/>
                  </a:cubicBezTo>
                  <a:cubicBezTo>
                    <a:pt x="73935" y="51077"/>
                    <a:pt x="81177" y="56885"/>
                    <a:pt x="87662" y="63370"/>
                  </a:cubicBezTo>
                  <a:cubicBezTo>
                    <a:pt x="112111" y="136722"/>
                    <a:pt x="79130" y="46307"/>
                    <a:pt x="116845" y="121736"/>
                  </a:cubicBezTo>
                  <a:cubicBezTo>
                    <a:pt x="142101" y="172248"/>
                    <a:pt x="108025" y="132373"/>
                    <a:pt x="146028" y="170374"/>
                  </a:cubicBezTo>
                  <a:lnTo>
                    <a:pt x="175211" y="257923"/>
                  </a:lnTo>
                  <a:cubicBezTo>
                    <a:pt x="178453" y="267651"/>
                    <a:pt x="182451" y="277158"/>
                    <a:pt x="184938" y="287106"/>
                  </a:cubicBezTo>
                  <a:cubicBezTo>
                    <a:pt x="199639" y="345909"/>
                    <a:pt x="190439" y="313338"/>
                    <a:pt x="214121" y="384383"/>
                  </a:cubicBezTo>
                  <a:cubicBezTo>
                    <a:pt x="226141" y="420442"/>
                    <a:pt x="254653" y="423293"/>
                    <a:pt x="253032" y="43302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rot="505220">
              <a:off x="5805756" y="4414707"/>
              <a:ext cx="914400" cy="1603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rot="20934636">
              <a:off x="7222753" y="4410506"/>
              <a:ext cx="914400" cy="1603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flipV="1">
              <a:off x="3632001" y="6694903"/>
              <a:ext cx="689125"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3859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7" name="Rectangle 6"/>
          <p:cNvSpPr/>
          <p:nvPr/>
        </p:nvSpPr>
        <p:spPr>
          <a:xfrm>
            <a:off x="3810000" y="2236062"/>
            <a:ext cx="6641976" cy="1384995"/>
          </a:xfrm>
          <a:prstGeom prst="rect">
            <a:avLst/>
          </a:prstGeom>
        </p:spPr>
        <p:txBody>
          <a:bodyPr wrap="square">
            <a:spAutoFit/>
          </a:bodyPr>
          <a:lstStyle/>
          <a:p>
            <a:pPr algn="r"/>
            <a:r>
              <a:rPr lang="en-GB" sz="2800" dirty="0">
                <a:solidFill>
                  <a:srgbClr val="92D050"/>
                </a:solidFill>
              </a:rPr>
              <a:t>… use gene editing to control mosquito populations that spread infectious diseases like malaria, using gene drives.</a:t>
            </a:r>
          </a:p>
        </p:txBody>
      </p:sp>
      <p:sp>
        <p:nvSpPr>
          <p:cNvPr id="8" name="TextBox 7"/>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pic>
        <p:nvPicPr>
          <p:cNvPr id="3" name="Picture 2"/>
          <p:cNvPicPr>
            <a:picLocks noChangeAspect="1"/>
          </p:cNvPicPr>
          <p:nvPr/>
        </p:nvPicPr>
        <p:blipFill rotWithShape="1">
          <a:blip r:embed="rId4"/>
          <a:srcRect t="32087" b="18666"/>
          <a:stretch/>
        </p:blipFill>
        <p:spPr>
          <a:xfrm>
            <a:off x="1524000" y="4002659"/>
            <a:ext cx="9144000" cy="2863970"/>
          </a:xfrm>
          <a:prstGeom prst="rect">
            <a:avLst/>
          </a:prstGeom>
        </p:spPr>
      </p:pic>
    </p:spTree>
    <p:extLst>
      <p:ext uri="{BB962C8B-B14F-4D97-AF65-F5344CB8AC3E}">
        <p14:creationId xmlns:p14="http://schemas.microsoft.com/office/powerpoint/2010/main" val="142555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8" name="Rectangle 7"/>
          <p:cNvSpPr/>
          <p:nvPr/>
        </p:nvSpPr>
        <p:spPr>
          <a:xfrm>
            <a:off x="2800710" y="2236062"/>
            <a:ext cx="7651267" cy="1384995"/>
          </a:xfrm>
          <a:prstGeom prst="rect">
            <a:avLst/>
          </a:prstGeom>
        </p:spPr>
        <p:txBody>
          <a:bodyPr wrap="square">
            <a:spAutoFit/>
          </a:bodyPr>
          <a:lstStyle/>
          <a:p>
            <a:pPr algn="r"/>
            <a:r>
              <a:rPr lang="en-GB" sz="2800" dirty="0">
                <a:solidFill>
                  <a:srgbClr val="92D050"/>
                </a:solidFill>
              </a:rPr>
              <a:t>… use gene editing to alter pig cells to prevent virus transmission, so that organs can be transplanted from pigs to humans (xenotransplantation).</a:t>
            </a:r>
          </a:p>
        </p:txBody>
      </p:sp>
      <p:sp>
        <p:nvSpPr>
          <p:cNvPr id="10" name="TextBox 9"/>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pic>
        <p:nvPicPr>
          <p:cNvPr id="7" name="Picture 6"/>
          <p:cNvPicPr>
            <a:picLocks noChangeAspect="1"/>
          </p:cNvPicPr>
          <p:nvPr/>
        </p:nvPicPr>
        <p:blipFill>
          <a:blip r:embed="rId4"/>
          <a:stretch>
            <a:fillRect/>
          </a:stretch>
        </p:blipFill>
        <p:spPr>
          <a:xfrm>
            <a:off x="1524000" y="4209692"/>
            <a:ext cx="4801467" cy="2648309"/>
          </a:xfrm>
          <a:prstGeom prst="rect">
            <a:avLst/>
          </a:prstGeom>
        </p:spPr>
      </p:pic>
      <p:pic>
        <p:nvPicPr>
          <p:cNvPr id="11" name="Picture 10"/>
          <p:cNvPicPr>
            <a:picLocks noChangeAspect="1"/>
          </p:cNvPicPr>
          <p:nvPr/>
        </p:nvPicPr>
        <p:blipFill rotWithShape="1">
          <a:blip r:embed="rId5"/>
          <a:srcRect l="7580" t="21286" r="6254" b="40017"/>
          <a:stretch/>
        </p:blipFill>
        <p:spPr>
          <a:xfrm>
            <a:off x="6245237" y="4209692"/>
            <a:ext cx="4422766" cy="2648309"/>
          </a:xfrm>
          <a:prstGeom prst="rect">
            <a:avLst/>
          </a:prstGeom>
        </p:spPr>
      </p:pic>
    </p:spTree>
    <p:extLst>
      <p:ext uri="{BB962C8B-B14F-4D97-AF65-F5344CB8AC3E}">
        <p14:creationId xmlns:p14="http://schemas.microsoft.com/office/powerpoint/2010/main" val="2180516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8" name="TextBox 7"/>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sp>
        <p:nvSpPr>
          <p:cNvPr id="10" name="Rectangle 9"/>
          <p:cNvSpPr/>
          <p:nvPr/>
        </p:nvSpPr>
        <p:spPr>
          <a:xfrm>
            <a:off x="3810000" y="2236062"/>
            <a:ext cx="6641976" cy="954107"/>
          </a:xfrm>
          <a:prstGeom prst="rect">
            <a:avLst/>
          </a:prstGeom>
        </p:spPr>
        <p:txBody>
          <a:bodyPr wrap="square">
            <a:spAutoFit/>
          </a:bodyPr>
          <a:lstStyle/>
          <a:p>
            <a:pPr algn="r"/>
            <a:r>
              <a:rPr lang="en-GB" sz="2800" dirty="0">
                <a:solidFill>
                  <a:srgbClr val="92D050"/>
                </a:solidFill>
              </a:rPr>
              <a:t>… use gene editing to produce bacteria intended to cause a disease outbreak.</a:t>
            </a:r>
          </a:p>
        </p:txBody>
      </p:sp>
      <p:pic>
        <p:nvPicPr>
          <p:cNvPr id="3" name="Picture 2"/>
          <p:cNvPicPr>
            <a:picLocks noChangeAspect="1"/>
          </p:cNvPicPr>
          <p:nvPr/>
        </p:nvPicPr>
        <p:blipFill rotWithShape="1">
          <a:blip r:embed="rId4"/>
          <a:srcRect t="43778" b="-1"/>
          <a:stretch/>
        </p:blipFill>
        <p:spPr>
          <a:xfrm>
            <a:off x="1524000" y="3985404"/>
            <a:ext cx="9144000" cy="2889850"/>
          </a:xfrm>
          <a:prstGeom prst="rect">
            <a:avLst/>
          </a:prstGeom>
        </p:spPr>
      </p:pic>
    </p:spTree>
    <p:extLst>
      <p:ext uri="{BB962C8B-B14F-4D97-AF65-F5344CB8AC3E}">
        <p14:creationId xmlns:p14="http://schemas.microsoft.com/office/powerpoint/2010/main" val="2122825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3"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8" name="TextBox 7"/>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sp>
        <p:nvSpPr>
          <p:cNvPr id="10" name="Rectangle 9"/>
          <p:cNvSpPr/>
          <p:nvPr/>
        </p:nvSpPr>
        <p:spPr>
          <a:xfrm>
            <a:off x="3790951" y="2236062"/>
            <a:ext cx="6661025" cy="1384995"/>
          </a:xfrm>
          <a:prstGeom prst="rect">
            <a:avLst/>
          </a:prstGeom>
        </p:spPr>
        <p:txBody>
          <a:bodyPr wrap="square">
            <a:spAutoFit/>
          </a:bodyPr>
          <a:lstStyle/>
          <a:p>
            <a:pPr algn="r"/>
            <a:r>
              <a:rPr lang="en-GB" sz="2800" dirty="0">
                <a:solidFill>
                  <a:srgbClr val="92D050"/>
                </a:solidFill>
              </a:rPr>
              <a:t>… use gene editing to correct the genetic mutation that causes muscular dystrophy through gene therapy in children or adults.</a:t>
            </a:r>
          </a:p>
        </p:txBody>
      </p:sp>
      <p:pic>
        <p:nvPicPr>
          <p:cNvPr id="11" name="Picture 10"/>
          <p:cNvPicPr>
            <a:picLocks noChangeAspect="1"/>
          </p:cNvPicPr>
          <p:nvPr/>
        </p:nvPicPr>
        <p:blipFill rotWithShape="1">
          <a:blip r:embed="rId4"/>
          <a:srcRect l="55451" t="12508" r="3490"/>
          <a:stretch/>
        </p:blipFill>
        <p:spPr>
          <a:xfrm rot="16200000">
            <a:off x="7178437" y="3219765"/>
            <a:ext cx="1978926" cy="5000199"/>
          </a:xfrm>
          <a:prstGeom prst="rect">
            <a:avLst/>
          </a:prstGeom>
        </p:spPr>
      </p:pic>
      <p:pic>
        <p:nvPicPr>
          <p:cNvPr id="2050" name="Picture 2" descr="Image result for muscular dystrophy"/>
          <p:cNvPicPr>
            <a:picLocks noChangeAspect="1" noChangeArrowheads="1"/>
          </p:cNvPicPr>
          <p:nvPr/>
        </p:nvPicPr>
        <p:blipFill rotWithShape="1">
          <a:blip r:embed="rId5">
            <a:extLst>
              <a:ext uri="{28A0092B-C50C-407E-A947-70E740481C1C}">
                <a14:useLocalDpi xmlns:a14="http://schemas.microsoft.com/office/drawing/2010/main" val="0"/>
              </a:ext>
            </a:extLst>
          </a:blip>
          <a:srcRect l="11029" t="13469" r="44797"/>
          <a:stretch/>
        </p:blipFill>
        <p:spPr bwMode="auto">
          <a:xfrm rot="16200000">
            <a:off x="2932090" y="2475782"/>
            <a:ext cx="2129051" cy="4945230"/>
          </a:xfrm>
          <a:prstGeom prst="rect">
            <a:avLst/>
          </a:prstGeom>
          <a:noFill/>
          <a:extLst>
            <a:ext uri="{909E8E84-426E-40DD-AFC4-6F175D3DCCD1}">
              <a14:hiddenFill xmlns:a14="http://schemas.microsoft.com/office/drawing/2010/main">
                <a:solidFill>
                  <a:srgbClr val="FFFFFF"/>
                </a:solidFill>
              </a14:hiddenFill>
            </a:ext>
          </a:extLst>
        </p:spPr>
      </p:pic>
      <p:sp>
        <p:nvSpPr>
          <p:cNvPr id="12" name="Right Arrow 11"/>
          <p:cNvSpPr/>
          <p:nvPr/>
        </p:nvSpPr>
        <p:spPr>
          <a:xfrm rot="509856">
            <a:off x="4963236" y="5606630"/>
            <a:ext cx="978408" cy="48463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7995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todib\Desktop\ABE\images\Amgen Experience_Logo-01_sm.jpg"/>
          <p:cNvPicPr/>
          <p:nvPr/>
        </p:nvPicPr>
        <p:blipFill>
          <a:blip r:embed="rId2" cstate="print"/>
          <a:srcRect/>
          <a:stretch>
            <a:fillRect/>
          </a:stretch>
        </p:blipFill>
        <p:spPr bwMode="auto">
          <a:xfrm>
            <a:off x="7680176" y="188640"/>
            <a:ext cx="2771800" cy="720080"/>
          </a:xfrm>
          <a:prstGeom prst="rect">
            <a:avLst/>
          </a:prstGeom>
          <a:noFill/>
        </p:spPr>
      </p:pic>
      <p:cxnSp>
        <p:nvCxnSpPr>
          <p:cNvPr id="5" name="Straight Connector 4"/>
          <p:cNvCxnSpPr/>
          <p:nvPr/>
        </p:nvCxnSpPr>
        <p:spPr>
          <a:xfrm>
            <a:off x="1524000" y="1268760"/>
            <a:ext cx="6156176"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1196752"/>
            <a:ext cx="6156176" cy="0"/>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31504" y="165490"/>
            <a:ext cx="4732962" cy="830997"/>
          </a:xfrm>
          <a:prstGeom prst="rect">
            <a:avLst/>
          </a:prstGeom>
          <a:noFill/>
        </p:spPr>
        <p:txBody>
          <a:bodyPr wrap="none" rtlCol="0">
            <a:spAutoFit/>
          </a:bodyPr>
          <a:lstStyle/>
          <a:p>
            <a:r>
              <a:rPr lang="en-GB" sz="4800" dirty="0">
                <a:solidFill>
                  <a:srgbClr val="0070C0"/>
                </a:solidFill>
                <a:latin typeface="Calibri" panose="020F0502020204030204" pitchFamily="34" charset="0"/>
              </a:rPr>
              <a:t>Line of agreement</a:t>
            </a:r>
          </a:p>
        </p:txBody>
      </p:sp>
      <p:sp>
        <p:nvSpPr>
          <p:cNvPr id="8" name="TextBox 7"/>
          <p:cNvSpPr txBox="1"/>
          <p:nvPr/>
        </p:nvSpPr>
        <p:spPr>
          <a:xfrm>
            <a:off x="1631505" y="1592070"/>
            <a:ext cx="4918911" cy="523220"/>
          </a:xfrm>
          <a:prstGeom prst="rect">
            <a:avLst/>
          </a:prstGeom>
          <a:noFill/>
        </p:spPr>
        <p:txBody>
          <a:bodyPr wrap="none" rtlCol="0">
            <a:spAutoFit/>
          </a:bodyPr>
          <a:lstStyle/>
          <a:p>
            <a:r>
              <a:rPr lang="en-GB" sz="2800" dirty="0">
                <a:solidFill>
                  <a:srgbClr val="0070C0"/>
                </a:solidFill>
              </a:rPr>
              <a:t>Scientists should be allowed to…</a:t>
            </a:r>
          </a:p>
        </p:txBody>
      </p:sp>
      <p:sp>
        <p:nvSpPr>
          <p:cNvPr id="9" name="Rectangle 8"/>
          <p:cNvSpPr/>
          <p:nvPr/>
        </p:nvSpPr>
        <p:spPr>
          <a:xfrm>
            <a:off x="2995613" y="2236062"/>
            <a:ext cx="7456362" cy="1384995"/>
          </a:xfrm>
          <a:prstGeom prst="rect">
            <a:avLst/>
          </a:prstGeom>
        </p:spPr>
        <p:txBody>
          <a:bodyPr wrap="square">
            <a:spAutoFit/>
          </a:bodyPr>
          <a:lstStyle/>
          <a:p>
            <a:pPr algn="r"/>
            <a:r>
              <a:rPr lang="en-GB" sz="2800" dirty="0">
                <a:solidFill>
                  <a:srgbClr val="92D050"/>
                </a:solidFill>
              </a:rPr>
              <a:t>… use gene editing to correct the genetic mutation for cystic fibrosis in early stage embryos (pre-implantation genetic manipulation).</a:t>
            </a:r>
          </a:p>
        </p:txBody>
      </p:sp>
      <p:pic>
        <p:nvPicPr>
          <p:cNvPr id="10" name="Picture 9"/>
          <p:cNvPicPr>
            <a:picLocks noChangeAspect="1"/>
          </p:cNvPicPr>
          <p:nvPr/>
        </p:nvPicPr>
        <p:blipFill rotWithShape="1">
          <a:blip r:embed="rId3"/>
          <a:srcRect l="13975" r="60848"/>
          <a:stretch/>
        </p:blipFill>
        <p:spPr>
          <a:xfrm>
            <a:off x="4844444" y="4134402"/>
            <a:ext cx="2275138" cy="2736793"/>
          </a:xfrm>
          <a:prstGeom prst="rect">
            <a:avLst/>
          </a:prstGeom>
        </p:spPr>
      </p:pic>
      <p:pic>
        <p:nvPicPr>
          <p:cNvPr id="11" name="Picture 10"/>
          <p:cNvPicPr>
            <a:picLocks noChangeAspect="1"/>
          </p:cNvPicPr>
          <p:nvPr/>
        </p:nvPicPr>
        <p:blipFill>
          <a:blip r:embed="rId4"/>
          <a:stretch>
            <a:fillRect/>
          </a:stretch>
        </p:blipFill>
        <p:spPr>
          <a:xfrm>
            <a:off x="1524001" y="4570999"/>
            <a:ext cx="3043451" cy="2291401"/>
          </a:xfrm>
          <a:prstGeom prst="rect">
            <a:avLst/>
          </a:prstGeom>
        </p:spPr>
      </p:pic>
      <p:pic>
        <p:nvPicPr>
          <p:cNvPr id="12" name="Picture 11"/>
          <p:cNvPicPr>
            <a:picLocks noChangeAspect="1"/>
          </p:cNvPicPr>
          <p:nvPr/>
        </p:nvPicPr>
        <p:blipFill rotWithShape="1">
          <a:blip r:embed="rId3"/>
          <a:srcRect l="70026"/>
          <a:stretch/>
        </p:blipFill>
        <p:spPr>
          <a:xfrm>
            <a:off x="8102222" y="4369676"/>
            <a:ext cx="2367744" cy="2392334"/>
          </a:xfrm>
          <a:prstGeom prst="rect">
            <a:avLst/>
          </a:prstGeom>
        </p:spPr>
      </p:pic>
      <p:sp>
        <p:nvSpPr>
          <p:cNvPr id="13" name="Right Arrow 12"/>
          <p:cNvSpPr/>
          <p:nvPr/>
        </p:nvSpPr>
        <p:spPr>
          <a:xfrm>
            <a:off x="7082870" y="5323527"/>
            <a:ext cx="978408" cy="48463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p:cNvSpPr/>
          <p:nvPr/>
        </p:nvSpPr>
        <p:spPr>
          <a:xfrm>
            <a:off x="7973327" y="4509742"/>
            <a:ext cx="348240" cy="280623"/>
          </a:xfrm>
          <a:custGeom>
            <a:avLst/>
            <a:gdLst>
              <a:gd name="connsiteX0" fmla="*/ 6064 w 348240"/>
              <a:gd name="connsiteY0" fmla="*/ 7668 h 280623"/>
              <a:gd name="connsiteX1" fmla="*/ 19712 w 348240"/>
              <a:gd name="connsiteY1" fmla="*/ 226032 h 280623"/>
              <a:gd name="connsiteX2" fmla="*/ 101598 w 348240"/>
              <a:gd name="connsiteY2" fmla="*/ 280623 h 280623"/>
              <a:gd name="connsiteX3" fmla="*/ 197133 w 348240"/>
              <a:gd name="connsiteY3" fmla="*/ 266975 h 280623"/>
              <a:gd name="connsiteX4" fmla="*/ 279019 w 348240"/>
              <a:gd name="connsiteY4" fmla="*/ 198737 h 280623"/>
              <a:gd name="connsiteX5" fmla="*/ 319963 w 348240"/>
              <a:gd name="connsiteY5" fmla="*/ 185089 h 280623"/>
              <a:gd name="connsiteX6" fmla="*/ 347258 w 348240"/>
              <a:gd name="connsiteY6" fmla="*/ 144146 h 280623"/>
              <a:gd name="connsiteX7" fmla="*/ 279019 w 348240"/>
              <a:gd name="connsiteY7" fmla="*/ 89555 h 280623"/>
              <a:gd name="connsiteX8" fmla="*/ 115246 w 348240"/>
              <a:gd name="connsiteY8" fmla="*/ 75907 h 280623"/>
              <a:gd name="connsiteX9" fmla="*/ 74303 w 348240"/>
              <a:gd name="connsiteY9" fmla="*/ 62259 h 280623"/>
              <a:gd name="connsiteX10" fmla="*/ 6064 w 348240"/>
              <a:gd name="connsiteY10" fmla="*/ 7668 h 28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240" h="280623">
                <a:moveTo>
                  <a:pt x="6064" y="7668"/>
                </a:moveTo>
                <a:cubicBezTo>
                  <a:pt x="-3034" y="34963"/>
                  <a:pt x="-4380" y="157196"/>
                  <a:pt x="19712" y="226032"/>
                </a:cubicBezTo>
                <a:cubicBezTo>
                  <a:pt x="30549" y="256995"/>
                  <a:pt x="101598" y="280623"/>
                  <a:pt x="101598" y="280623"/>
                </a:cubicBezTo>
                <a:cubicBezTo>
                  <a:pt x="133443" y="276074"/>
                  <a:pt x="166321" y="276218"/>
                  <a:pt x="197133" y="266975"/>
                </a:cubicBezTo>
                <a:cubicBezTo>
                  <a:pt x="237726" y="254797"/>
                  <a:pt x="245786" y="220892"/>
                  <a:pt x="279019" y="198737"/>
                </a:cubicBezTo>
                <a:cubicBezTo>
                  <a:pt x="290989" y="190757"/>
                  <a:pt x="306315" y="189638"/>
                  <a:pt x="319963" y="185089"/>
                </a:cubicBezTo>
                <a:cubicBezTo>
                  <a:pt x="329061" y="171441"/>
                  <a:pt x="344562" y="160325"/>
                  <a:pt x="347258" y="144146"/>
                </a:cubicBezTo>
                <a:cubicBezTo>
                  <a:pt x="355375" y="95441"/>
                  <a:pt x="311456" y="93610"/>
                  <a:pt x="279019" y="89555"/>
                </a:cubicBezTo>
                <a:cubicBezTo>
                  <a:pt x="224662" y="82760"/>
                  <a:pt x="169837" y="80456"/>
                  <a:pt x="115246" y="75907"/>
                </a:cubicBezTo>
                <a:cubicBezTo>
                  <a:pt x="101598" y="71358"/>
                  <a:pt x="87170" y="68693"/>
                  <a:pt x="74303" y="62259"/>
                </a:cubicBezTo>
                <a:cubicBezTo>
                  <a:pt x="14665" y="32439"/>
                  <a:pt x="15162" y="-19627"/>
                  <a:pt x="6064" y="7668"/>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p:cNvSpPr/>
          <p:nvPr/>
        </p:nvSpPr>
        <p:spPr>
          <a:xfrm>
            <a:off x="8056619" y="5469871"/>
            <a:ext cx="182081" cy="644326"/>
          </a:xfrm>
          <a:custGeom>
            <a:avLst/>
            <a:gdLst>
              <a:gd name="connsiteX0" fmla="*/ 113842 w 182081"/>
              <a:gd name="connsiteY0" fmla="*/ 603383 h 644326"/>
              <a:gd name="connsiteX1" fmla="*/ 127489 w 182081"/>
              <a:gd name="connsiteY1" fmla="*/ 453257 h 644326"/>
              <a:gd name="connsiteX2" fmla="*/ 100194 w 182081"/>
              <a:gd name="connsiteY2" fmla="*/ 371371 h 644326"/>
              <a:gd name="connsiteX3" fmla="*/ 86546 w 182081"/>
              <a:gd name="connsiteY3" fmla="*/ 248541 h 644326"/>
              <a:gd name="connsiteX4" fmla="*/ 59251 w 182081"/>
              <a:gd name="connsiteY4" fmla="*/ 153007 h 644326"/>
              <a:gd name="connsiteX5" fmla="*/ 45603 w 182081"/>
              <a:gd name="connsiteY5" fmla="*/ 2881 h 644326"/>
              <a:gd name="connsiteX6" fmla="*/ 31955 w 182081"/>
              <a:gd name="connsiteY6" fmla="*/ 43825 h 644326"/>
              <a:gd name="connsiteX7" fmla="*/ 45603 w 182081"/>
              <a:gd name="connsiteY7" fmla="*/ 84768 h 644326"/>
              <a:gd name="connsiteX8" fmla="*/ 31955 w 182081"/>
              <a:gd name="connsiteY8" fmla="*/ 357723 h 644326"/>
              <a:gd name="connsiteX9" fmla="*/ 31955 w 182081"/>
              <a:gd name="connsiteY9" fmla="*/ 521496 h 644326"/>
              <a:gd name="connsiteX10" fmla="*/ 72898 w 182081"/>
              <a:gd name="connsiteY10" fmla="*/ 548792 h 644326"/>
              <a:gd name="connsiteX11" fmla="*/ 141137 w 182081"/>
              <a:gd name="connsiteY11" fmla="*/ 644326 h 644326"/>
              <a:gd name="connsiteX12" fmla="*/ 182081 w 182081"/>
              <a:gd name="connsiteY12" fmla="*/ 562439 h 644326"/>
              <a:gd name="connsiteX13" fmla="*/ 168433 w 182081"/>
              <a:gd name="connsiteY13" fmla="*/ 507848 h 644326"/>
              <a:gd name="connsiteX14" fmla="*/ 154785 w 182081"/>
              <a:gd name="connsiteY14" fmla="*/ 466905 h 644326"/>
              <a:gd name="connsiteX15" fmla="*/ 100194 w 182081"/>
              <a:gd name="connsiteY15" fmla="*/ 398666 h 64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081" h="644326">
                <a:moveTo>
                  <a:pt x="113842" y="603383"/>
                </a:moveTo>
                <a:cubicBezTo>
                  <a:pt x="146599" y="521488"/>
                  <a:pt x="150603" y="545713"/>
                  <a:pt x="127489" y="453257"/>
                </a:cubicBezTo>
                <a:cubicBezTo>
                  <a:pt x="120511" y="425344"/>
                  <a:pt x="100194" y="371371"/>
                  <a:pt x="100194" y="371371"/>
                </a:cubicBezTo>
                <a:cubicBezTo>
                  <a:pt x="95645" y="330428"/>
                  <a:pt x="92810" y="289257"/>
                  <a:pt x="86546" y="248541"/>
                </a:cubicBezTo>
                <a:cubicBezTo>
                  <a:pt x="81650" y="216720"/>
                  <a:pt x="69441" y="183577"/>
                  <a:pt x="59251" y="153007"/>
                </a:cubicBezTo>
                <a:cubicBezTo>
                  <a:pt x="54702" y="102965"/>
                  <a:pt x="57790" y="51629"/>
                  <a:pt x="45603" y="2881"/>
                </a:cubicBezTo>
                <a:cubicBezTo>
                  <a:pt x="42114" y="-11076"/>
                  <a:pt x="31955" y="29439"/>
                  <a:pt x="31955" y="43825"/>
                </a:cubicBezTo>
                <a:cubicBezTo>
                  <a:pt x="31955" y="58211"/>
                  <a:pt x="41054" y="71120"/>
                  <a:pt x="45603" y="84768"/>
                </a:cubicBezTo>
                <a:cubicBezTo>
                  <a:pt x="41054" y="175753"/>
                  <a:pt x="39847" y="266967"/>
                  <a:pt x="31955" y="357723"/>
                </a:cubicBezTo>
                <a:cubicBezTo>
                  <a:pt x="23525" y="454667"/>
                  <a:pt x="-35528" y="335915"/>
                  <a:pt x="31955" y="521496"/>
                </a:cubicBezTo>
                <a:cubicBezTo>
                  <a:pt x="37560" y="536911"/>
                  <a:pt x="59250" y="539693"/>
                  <a:pt x="72898" y="548792"/>
                </a:cubicBezTo>
                <a:cubicBezTo>
                  <a:pt x="104743" y="644326"/>
                  <a:pt x="72899" y="621579"/>
                  <a:pt x="141137" y="644326"/>
                </a:cubicBezTo>
                <a:cubicBezTo>
                  <a:pt x="154938" y="623624"/>
                  <a:pt x="182081" y="590692"/>
                  <a:pt x="182081" y="562439"/>
                </a:cubicBezTo>
                <a:cubicBezTo>
                  <a:pt x="182081" y="543682"/>
                  <a:pt x="173586" y="525883"/>
                  <a:pt x="168433" y="507848"/>
                </a:cubicBezTo>
                <a:cubicBezTo>
                  <a:pt x="164481" y="494016"/>
                  <a:pt x="161219" y="479772"/>
                  <a:pt x="154785" y="466905"/>
                </a:cubicBezTo>
                <a:cubicBezTo>
                  <a:pt x="137569" y="432474"/>
                  <a:pt x="125580" y="424053"/>
                  <a:pt x="100194" y="398666"/>
                </a:cubicBez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p:cNvSpPr/>
          <p:nvPr/>
        </p:nvSpPr>
        <p:spPr>
          <a:xfrm>
            <a:off x="6791227" y="4429070"/>
            <a:ext cx="382947" cy="606955"/>
          </a:xfrm>
          <a:custGeom>
            <a:avLst/>
            <a:gdLst>
              <a:gd name="connsiteX0" fmla="*/ 369299 w 382947"/>
              <a:gd name="connsiteY0" fmla="*/ 20101 h 606955"/>
              <a:gd name="connsiteX1" fmla="*/ 301061 w 382947"/>
              <a:gd name="connsiteY1" fmla="*/ 61044 h 606955"/>
              <a:gd name="connsiteX2" fmla="*/ 219174 w 382947"/>
              <a:gd name="connsiteY2" fmla="*/ 88340 h 606955"/>
              <a:gd name="connsiteX3" fmla="*/ 109992 w 382947"/>
              <a:gd name="connsiteY3" fmla="*/ 142931 h 606955"/>
              <a:gd name="connsiteX4" fmla="*/ 28105 w 382947"/>
              <a:gd name="connsiteY4" fmla="*/ 170227 h 606955"/>
              <a:gd name="connsiteX5" fmla="*/ 810 w 382947"/>
              <a:gd name="connsiteY5" fmla="*/ 443182 h 606955"/>
              <a:gd name="connsiteX6" fmla="*/ 55401 w 382947"/>
              <a:gd name="connsiteY6" fmla="*/ 538716 h 606955"/>
              <a:gd name="connsiteX7" fmla="*/ 69049 w 382947"/>
              <a:gd name="connsiteY7" fmla="*/ 579659 h 606955"/>
              <a:gd name="connsiteX8" fmla="*/ 109992 w 382947"/>
              <a:gd name="connsiteY8" fmla="*/ 593307 h 606955"/>
              <a:gd name="connsiteX9" fmla="*/ 205526 w 382947"/>
              <a:gd name="connsiteY9" fmla="*/ 606955 h 606955"/>
              <a:gd name="connsiteX10" fmla="*/ 355652 w 382947"/>
              <a:gd name="connsiteY10" fmla="*/ 552364 h 606955"/>
              <a:gd name="connsiteX11" fmla="*/ 369299 w 382947"/>
              <a:gd name="connsiteY11" fmla="*/ 511421 h 606955"/>
              <a:gd name="connsiteX12" fmla="*/ 382947 w 382947"/>
              <a:gd name="connsiteY12" fmla="*/ 415886 h 606955"/>
              <a:gd name="connsiteX13" fmla="*/ 369299 w 382947"/>
              <a:gd name="connsiteY13" fmla="*/ 20101 h 60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2947" h="606955">
                <a:moveTo>
                  <a:pt x="369299" y="20101"/>
                </a:moveTo>
                <a:cubicBezTo>
                  <a:pt x="355651" y="-39039"/>
                  <a:pt x="325210" y="50067"/>
                  <a:pt x="301061" y="61044"/>
                </a:cubicBezTo>
                <a:cubicBezTo>
                  <a:pt x="274868" y="72950"/>
                  <a:pt x="244909" y="75473"/>
                  <a:pt x="219174" y="88340"/>
                </a:cubicBezTo>
                <a:cubicBezTo>
                  <a:pt x="182780" y="106537"/>
                  <a:pt x="148594" y="130064"/>
                  <a:pt x="109992" y="142931"/>
                </a:cubicBezTo>
                <a:lnTo>
                  <a:pt x="28105" y="170227"/>
                </a:lnTo>
                <a:cubicBezTo>
                  <a:pt x="-7348" y="276592"/>
                  <a:pt x="810" y="240289"/>
                  <a:pt x="810" y="443182"/>
                </a:cubicBezTo>
                <a:cubicBezTo>
                  <a:pt x="810" y="533920"/>
                  <a:pt x="-3469" y="519092"/>
                  <a:pt x="55401" y="538716"/>
                </a:cubicBezTo>
                <a:cubicBezTo>
                  <a:pt x="59950" y="552364"/>
                  <a:pt x="58877" y="569487"/>
                  <a:pt x="69049" y="579659"/>
                </a:cubicBezTo>
                <a:cubicBezTo>
                  <a:pt x="79221" y="589831"/>
                  <a:pt x="95885" y="590486"/>
                  <a:pt x="109992" y="593307"/>
                </a:cubicBezTo>
                <a:cubicBezTo>
                  <a:pt x="141535" y="599616"/>
                  <a:pt x="173681" y="602406"/>
                  <a:pt x="205526" y="606955"/>
                </a:cubicBezTo>
                <a:cubicBezTo>
                  <a:pt x="311317" y="595200"/>
                  <a:pt x="318780" y="626108"/>
                  <a:pt x="355652" y="552364"/>
                </a:cubicBezTo>
                <a:cubicBezTo>
                  <a:pt x="362086" y="539497"/>
                  <a:pt x="364750" y="525069"/>
                  <a:pt x="369299" y="511421"/>
                </a:cubicBezTo>
                <a:cubicBezTo>
                  <a:pt x="373848" y="479576"/>
                  <a:pt x="382947" y="448054"/>
                  <a:pt x="382947" y="415886"/>
                </a:cubicBezTo>
                <a:cubicBezTo>
                  <a:pt x="382947" y="283879"/>
                  <a:pt x="382947" y="79241"/>
                  <a:pt x="369299" y="2010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a:off x="4785816" y="4667341"/>
            <a:ext cx="437581" cy="286796"/>
          </a:xfrm>
          <a:custGeom>
            <a:avLst/>
            <a:gdLst>
              <a:gd name="connsiteX0" fmla="*/ 109182 w 437581"/>
              <a:gd name="connsiteY0" fmla="*/ 82080 h 286796"/>
              <a:gd name="connsiteX1" fmla="*/ 40943 w 437581"/>
              <a:gd name="connsiteY1" fmla="*/ 95728 h 286796"/>
              <a:gd name="connsiteX2" fmla="*/ 0 w 437581"/>
              <a:gd name="connsiteY2" fmla="*/ 177614 h 286796"/>
              <a:gd name="connsiteX3" fmla="*/ 13648 w 437581"/>
              <a:gd name="connsiteY3" fmla="*/ 259501 h 286796"/>
              <a:gd name="connsiteX4" fmla="*/ 81886 w 437581"/>
              <a:gd name="connsiteY4" fmla="*/ 245853 h 286796"/>
              <a:gd name="connsiteX5" fmla="*/ 163773 w 437581"/>
              <a:gd name="connsiteY5" fmla="*/ 191262 h 286796"/>
              <a:gd name="connsiteX6" fmla="*/ 245660 w 437581"/>
              <a:gd name="connsiteY6" fmla="*/ 150319 h 286796"/>
              <a:gd name="connsiteX7" fmla="*/ 327546 w 437581"/>
              <a:gd name="connsiteY7" fmla="*/ 163966 h 286796"/>
              <a:gd name="connsiteX8" fmla="*/ 245660 w 437581"/>
              <a:gd name="connsiteY8" fmla="*/ 218558 h 286796"/>
              <a:gd name="connsiteX9" fmla="*/ 218364 w 437581"/>
              <a:gd name="connsiteY9" fmla="*/ 259501 h 286796"/>
              <a:gd name="connsiteX10" fmla="*/ 136478 w 437581"/>
              <a:gd name="connsiteY10" fmla="*/ 286796 h 286796"/>
              <a:gd name="connsiteX11" fmla="*/ 122830 w 437581"/>
              <a:gd name="connsiteY11" fmla="*/ 136671 h 286796"/>
              <a:gd name="connsiteX12" fmla="*/ 81886 w 437581"/>
              <a:gd name="connsiteY12" fmla="*/ 123023 h 286796"/>
              <a:gd name="connsiteX13" fmla="*/ 68239 w 437581"/>
              <a:gd name="connsiteY13" fmla="*/ 82080 h 286796"/>
              <a:gd name="connsiteX14" fmla="*/ 81886 w 437581"/>
              <a:gd name="connsiteY14" fmla="*/ 193 h 286796"/>
              <a:gd name="connsiteX15" fmla="*/ 382137 w 437581"/>
              <a:gd name="connsiteY15" fmla="*/ 27489 h 286796"/>
              <a:gd name="connsiteX16" fmla="*/ 423081 w 437581"/>
              <a:gd name="connsiteY16" fmla="*/ 150319 h 286796"/>
              <a:gd name="connsiteX17" fmla="*/ 382137 w 437581"/>
              <a:gd name="connsiteY17" fmla="*/ 163966 h 286796"/>
              <a:gd name="connsiteX18" fmla="*/ 354842 w 437581"/>
              <a:gd name="connsiteY18" fmla="*/ 204910 h 286796"/>
              <a:gd name="connsiteX19" fmla="*/ 232012 w 437581"/>
              <a:gd name="connsiteY19" fmla="*/ 273149 h 286796"/>
              <a:gd name="connsiteX20" fmla="*/ 122830 w 437581"/>
              <a:gd name="connsiteY20" fmla="*/ 259501 h 286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581" h="286796">
                <a:moveTo>
                  <a:pt x="109182" y="82080"/>
                </a:moveTo>
                <a:cubicBezTo>
                  <a:pt x="86436" y="86629"/>
                  <a:pt x="61083" y="84219"/>
                  <a:pt x="40943" y="95728"/>
                </a:cubicBezTo>
                <a:cubicBezTo>
                  <a:pt x="19156" y="108178"/>
                  <a:pt x="7005" y="156599"/>
                  <a:pt x="0" y="177614"/>
                </a:cubicBezTo>
                <a:cubicBezTo>
                  <a:pt x="4549" y="204910"/>
                  <a:pt x="-7610" y="241786"/>
                  <a:pt x="13648" y="259501"/>
                </a:cubicBezTo>
                <a:cubicBezTo>
                  <a:pt x="31468" y="274351"/>
                  <a:pt x="60769" y="255452"/>
                  <a:pt x="81886" y="245853"/>
                </a:cubicBezTo>
                <a:cubicBezTo>
                  <a:pt x="111751" y="232278"/>
                  <a:pt x="132651" y="201636"/>
                  <a:pt x="163773" y="191262"/>
                </a:cubicBezTo>
                <a:cubicBezTo>
                  <a:pt x="220277" y="172427"/>
                  <a:pt x="192746" y="185594"/>
                  <a:pt x="245660" y="150319"/>
                </a:cubicBezTo>
                <a:lnTo>
                  <a:pt x="327546" y="163966"/>
                </a:lnTo>
                <a:cubicBezTo>
                  <a:pt x="327546" y="196771"/>
                  <a:pt x="245660" y="218558"/>
                  <a:pt x="245660" y="218558"/>
                </a:cubicBezTo>
                <a:cubicBezTo>
                  <a:pt x="236561" y="232206"/>
                  <a:pt x="232273" y="250808"/>
                  <a:pt x="218364" y="259501"/>
                </a:cubicBezTo>
                <a:cubicBezTo>
                  <a:pt x="193966" y="274750"/>
                  <a:pt x="136478" y="286796"/>
                  <a:pt x="136478" y="286796"/>
                </a:cubicBezTo>
                <a:cubicBezTo>
                  <a:pt x="131929" y="236754"/>
                  <a:pt x="138720" y="184340"/>
                  <a:pt x="122830" y="136671"/>
                </a:cubicBezTo>
                <a:cubicBezTo>
                  <a:pt x="118281" y="123023"/>
                  <a:pt x="92059" y="133196"/>
                  <a:pt x="81886" y="123023"/>
                </a:cubicBezTo>
                <a:cubicBezTo>
                  <a:pt x="71714" y="112851"/>
                  <a:pt x="72788" y="95728"/>
                  <a:pt x="68239" y="82080"/>
                </a:cubicBezTo>
                <a:cubicBezTo>
                  <a:pt x="72788" y="54784"/>
                  <a:pt x="56058" y="10127"/>
                  <a:pt x="81886" y="193"/>
                </a:cubicBezTo>
                <a:cubicBezTo>
                  <a:pt x="89086" y="-2576"/>
                  <a:pt x="359851" y="25260"/>
                  <a:pt x="382137" y="27489"/>
                </a:cubicBezTo>
                <a:cubicBezTo>
                  <a:pt x="400884" y="55610"/>
                  <a:pt x="466319" y="107081"/>
                  <a:pt x="423081" y="150319"/>
                </a:cubicBezTo>
                <a:cubicBezTo>
                  <a:pt x="412908" y="160492"/>
                  <a:pt x="395785" y="159417"/>
                  <a:pt x="382137" y="163966"/>
                </a:cubicBezTo>
                <a:cubicBezTo>
                  <a:pt x="373039" y="177614"/>
                  <a:pt x="367186" y="194109"/>
                  <a:pt x="354842" y="204910"/>
                </a:cubicBezTo>
                <a:cubicBezTo>
                  <a:pt x="297086" y="255447"/>
                  <a:pt x="288246" y="254404"/>
                  <a:pt x="232012" y="273149"/>
                </a:cubicBezTo>
                <a:lnTo>
                  <a:pt x="122830" y="259501"/>
                </a:ln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4883794" y="4667342"/>
            <a:ext cx="241622" cy="2447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7905496" y="5883637"/>
            <a:ext cx="284270" cy="15508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4602088" y="5488302"/>
            <a:ext cx="284270" cy="15508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64316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2373</Words>
  <Application>Microsoft Office PowerPoint</Application>
  <PresentationFormat>Widescreen</PresentationFormat>
  <Paragraphs>251</Paragraphs>
  <Slides>30</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Frankie Taylor</dc:creator>
  <cp:lastModifiedBy>Philippa Mulberry</cp:lastModifiedBy>
  <cp:revision>1</cp:revision>
  <dcterms:created xsi:type="dcterms:W3CDTF">2018-01-11T14:40:35Z</dcterms:created>
  <dcterms:modified xsi:type="dcterms:W3CDTF">2026-07-20T16:39:15Z</dcterms:modified>
</cp:coreProperties>
</file>