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70" r:id="rId2"/>
    <p:sldId id="271" r:id="rId3"/>
    <p:sldId id="272" r:id="rId4"/>
    <p:sldId id="273" r:id="rId5"/>
    <p:sldId id="274" r:id="rId6"/>
    <p:sldId id="275" r:id="rId7"/>
    <p:sldId id="276" r:id="rId8"/>
    <p:sldId id="277" r:id="rId9"/>
    <p:sldId id="30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54758" autoAdjust="0"/>
  </p:normalViewPr>
  <p:slideViewPr>
    <p:cSldViewPr snapToGrid="0">
      <p:cViewPr varScale="1">
        <p:scale>
          <a:sx n="31" d="100"/>
          <a:sy n="31" d="100"/>
        </p:scale>
        <p:origin x="214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FCFDCC-9D53-41BE-92B9-A5667BE6CAB0}" type="datetimeFigureOut">
              <a:rPr lang="en-GB" smtClean="0"/>
              <a:t>20/07/2026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E3E8DC-DA4A-45FD-B674-F6B0F98CB5E7}" type="slidenum">
              <a:rPr lang="en-GB" smtClean="0"/>
              <a:t>‹#›</a:t>
            </a:fld>
            <a:endParaRPr lang="en-GB"/>
          </a:p>
        </p:txBody>
      </p:sp>
    </p:spTree>
    <p:extLst>
      <p:ext uri="{BB962C8B-B14F-4D97-AF65-F5344CB8AC3E}">
        <p14:creationId xmlns:p14="http://schemas.microsoft.com/office/powerpoint/2010/main" val="591751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Crime Scene Analysis uses a range of techniques. Uniformed officers secure the area and dogs sniff for clues. Another technique ‘DNA fingerprinting’ is now common too – scientists in biohazard suits to prevent</a:t>
            </a:r>
            <a:r>
              <a:rPr lang="en-GB" sz="1200" kern="1200" baseline="0" dirty="0">
                <a:solidFill>
                  <a:schemeClr val="tx1"/>
                </a:solidFill>
                <a:effectLst/>
                <a:latin typeface="+mn-lt"/>
                <a:ea typeface="+mn-ea"/>
                <a:cs typeface="+mn-cs"/>
              </a:rPr>
              <a:t> contamination, analysing every </a:t>
            </a:r>
            <a:r>
              <a:rPr lang="en-GB" sz="1200" kern="1200" dirty="0">
                <a:solidFill>
                  <a:schemeClr val="tx1"/>
                </a:solidFill>
                <a:effectLst/>
                <a:latin typeface="+mn-lt"/>
                <a:ea typeface="+mn-ea"/>
                <a:cs typeface="+mn-cs"/>
              </a:rPr>
              <a:t>little detail for DNA evidence that can point to a suspect and, hopefully, close the case.</a:t>
            </a: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method of DNA fingerprinting, stems largely from the work of one man – Professor Sir Alec </a:t>
            </a:r>
            <a:r>
              <a:rPr lang="en-GB" sz="1200" kern="1200" dirty="0" err="1">
                <a:solidFill>
                  <a:schemeClr val="tx1"/>
                </a:solidFill>
                <a:effectLst/>
                <a:latin typeface="+mn-lt"/>
                <a:ea typeface="+mn-ea"/>
                <a:cs typeface="+mn-cs"/>
              </a:rPr>
              <a:t>Jeffreys</a:t>
            </a:r>
            <a:r>
              <a:rPr lang="en-GB" sz="1200" kern="1200" dirty="0">
                <a:solidFill>
                  <a:schemeClr val="tx1"/>
                </a:solidFill>
                <a:effectLst/>
                <a:latin typeface="+mn-lt"/>
                <a:ea typeface="+mn-ea"/>
                <a:cs typeface="+mn-cs"/>
              </a:rPr>
              <a:t>. It was he who developed techniques to </a:t>
            </a:r>
            <a:r>
              <a:rPr lang="en-GB" sz="1200" b="1" kern="1200" dirty="0">
                <a:solidFill>
                  <a:schemeClr val="tx1"/>
                </a:solidFill>
                <a:effectLst/>
                <a:latin typeface="+mn-lt"/>
                <a:ea typeface="+mn-ea"/>
                <a:cs typeface="+mn-cs"/>
              </a:rPr>
              <a:t>use DNA to identify people</a:t>
            </a:r>
            <a:r>
              <a:rPr lang="en-GB" sz="120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morning I’d like to spend</a:t>
            </a:r>
            <a:r>
              <a:rPr lang="en-GB" sz="1200" kern="1200" baseline="0" dirty="0">
                <a:solidFill>
                  <a:schemeClr val="tx1"/>
                </a:solidFill>
                <a:effectLst/>
                <a:latin typeface="+mn-lt"/>
                <a:ea typeface="+mn-ea"/>
                <a:cs typeface="+mn-cs"/>
              </a:rPr>
              <a:t> a few minutes telling you a little bit about him…</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6C4D0E7-2B45-430C-9443-F39DC46FA784}" type="slidenum">
              <a:rPr lang="en-GB" smtClean="0"/>
              <a:t>1</a:t>
            </a:fld>
            <a:endParaRPr lang="en-GB"/>
          </a:p>
        </p:txBody>
      </p:sp>
    </p:spTree>
    <p:extLst>
      <p:ext uri="{BB962C8B-B14F-4D97-AF65-F5344CB8AC3E}">
        <p14:creationId xmlns:p14="http://schemas.microsoft.com/office/powerpoint/2010/main" val="1836287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Alec was born, and spent the first 6 years of his life in Oxford,</a:t>
            </a:r>
            <a:r>
              <a:rPr lang="en-GB" sz="1200" kern="1200" baseline="0" dirty="0">
                <a:solidFill>
                  <a:schemeClr val="tx1"/>
                </a:solidFill>
                <a:effectLst/>
                <a:latin typeface="+mn-lt"/>
                <a:ea typeface="+mn-ea"/>
                <a:cs typeface="+mn-cs"/>
              </a:rPr>
              <a:t> before moving with his family to Luton.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When he was 8, his father gave him a Chemistry set. He loved it and tried lots of reactions, as well as buying other chemicals to add to it, like the sulphuric acid, which splashed out during one of his more explosive reactions and gave him a small scar on his chin.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However, his curiosity and inventiveness were undaunted. His father bought him a much-loved microscope and</a:t>
            </a:r>
            <a:r>
              <a:rPr lang="en-GB" sz="1200" kern="1200" baseline="0" dirty="0">
                <a:solidFill>
                  <a:schemeClr val="tx1"/>
                </a:solidFill>
                <a:effectLst/>
                <a:latin typeface="+mn-lt"/>
                <a:ea typeface="+mn-ea"/>
                <a:cs typeface="+mn-cs"/>
              </a:rPr>
              <a:t> he saved up for a dissecting kit. He was encouraged in his hobby of insect dissection, although when he found a dead cat and brought it home in his bag and dissected it on the dining room table, stinking</a:t>
            </a:r>
            <a:r>
              <a:rPr lang="en-GB" sz="1200" kern="1200" dirty="0">
                <a:solidFill>
                  <a:schemeClr val="tx1"/>
                </a:solidFill>
                <a:effectLst/>
                <a:latin typeface="+mn-lt"/>
                <a:ea typeface="+mn-ea"/>
                <a:cs typeface="+mn-cs"/>
              </a:rPr>
              <a:t> out the house when he ruptured its intestines, he recalls his parents were not best pleased!</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His interest in and love of Science, led him back</a:t>
            </a:r>
            <a:r>
              <a:rPr lang="en-GB" sz="1200" kern="1200" baseline="0" dirty="0">
                <a:solidFill>
                  <a:schemeClr val="tx1"/>
                </a:solidFill>
                <a:effectLst/>
                <a:latin typeface="+mn-lt"/>
                <a:ea typeface="+mn-ea"/>
                <a:cs typeface="+mn-cs"/>
              </a:rPr>
              <a:t> to Oxford to study at University, and later to work at the University of Leicester.</a:t>
            </a:r>
            <a:endParaRPr lang="en-GB" dirty="0"/>
          </a:p>
        </p:txBody>
      </p:sp>
      <p:sp>
        <p:nvSpPr>
          <p:cNvPr id="4" name="Slide Number Placeholder 3"/>
          <p:cNvSpPr>
            <a:spLocks noGrp="1"/>
          </p:cNvSpPr>
          <p:nvPr>
            <p:ph type="sldNum" sz="quarter" idx="10"/>
          </p:nvPr>
        </p:nvSpPr>
        <p:spPr/>
        <p:txBody>
          <a:bodyPr/>
          <a:lstStyle/>
          <a:p>
            <a:fld id="{56C4D0E7-2B45-430C-9443-F39DC46FA784}" type="slidenum">
              <a:rPr lang="en-GB" smtClean="0"/>
              <a:t>2</a:t>
            </a:fld>
            <a:endParaRPr lang="en-GB"/>
          </a:p>
        </p:txBody>
      </p:sp>
    </p:spTree>
    <p:extLst>
      <p:ext uri="{BB962C8B-B14F-4D97-AF65-F5344CB8AC3E}">
        <p14:creationId xmlns:p14="http://schemas.microsoft.com/office/powerpoint/2010/main" val="1783169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1984, whilst at Leicester, Alec worked in the field of genetics – a very new science in those days.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One day, during an experiment, he found that there were similarities and differences between the DNA of a lab technician's family. Further experiments led him to realize that differences in an individual's DNA could be used to identify them – DNA fingerprinting had been invented. </a:t>
            </a:r>
            <a:endParaRPr lang="en-GB" dirty="0"/>
          </a:p>
        </p:txBody>
      </p:sp>
      <p:sp>
        <p:nvSpPr>
          <p:cNvPr id="4" name="Slide Number Placeholder 3"/>
          <p:cNvSpPr>
            <a:spLocks noGrp="1"/>
          </p:cNvSpPr>
          <p:nvPr>
            <p:ph type="sldNum" sz="quarter" idx="10"/>
          </p:nvPr>
        </p:nvSpPr>
        <p:spPr/>
        <p:txBody>
          <a:bodyPr/>
          <a:lstStyle/>
          <a:p>
            <a:fld id="{56C4D0E7-2B45-430C-9443-F39DC46FA784}" type="slidenum">
              <a:rPr lang="en-GB" smtClean="0"/>
              <a:t>3</a:t>
            </a:fld>
            <a:endParaRPr lang="en-GB"/>
          </a:p>
        </p:txBody>
      </p:sp>
    </p:spTree>
    <p:extLst>
      <p:ext uri="{BB962C8B-B14F-4D97-AF65-F5344CB8AC3E}">
        <p14:creationId xmlns:p14="http://schemas.microsoft.com/office/powerpoint/2010/main" val="594581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method of DNA fingerprinting involves:</a:t>
            </a:r>
          </a:p>
          <a:p>
            <a:pPr marL="171450" indent="-171450">
              <a:buFontTx/>
              <a:buChar char="-"/>
            </a:pPr>
            <a:r>
              <a:rPr lang="en-GB" baseline="0" dirty="0"/>
              <a:t>Taking DNA from a sample</a:t>
            </a:r>
          </a:p>
          <a:p>
            <a:pPr marL="171450" indent="-171450">
              <a:buFontTx/>
              <a:buChar char="-"/>
            </a:pPr>
            <a:r>
              <a:rPr lang="en-GB" baseline="0" dirty="0"/>
              <a:t>Cutting it up</a:t>
            </a:r>
          </a:p>
          <a:p>
            <a:pPr marL="171450" indent="-171450">
              <a:buFontTx/>
              <a:buChar char="-"/>
            </a:pPr>
            <a:r>
              <a:rPr lang="en-GB" baseline="0" dirty="0"/>
              <a:t>Separating the pieces of DNA by size</a:t>
            </a:r>
          </a:p>
          <a:p>
            <a:pPr marL="171450" indent="-171450">
              <a:buFontTx/>
              <a:buChar char="-"/>
            </a:pPr>
            <a:r>
              <a:rPr lang="en-GB" baseline="0" dirty="0"/>
              <a:t>Comparing the ‘DNA fingerprints’</a:t>
            </a:r>
          </a:p>
          <a:p>
            <a:pPr marL="171450" indent="-171450">
              <a:buFontTx/>
              <a:buChar char="-"/>
            </a:pPr>
            <a:endParaRPr lang="en-GB" baseline="0" dirty="0"/>
          </a:p>
          <a:p>
            <a:pPr marL="0" indent="0">
              <a:buFontTx/>
              <a:buNone/>
            </a:pPr>
            <a:r>
              <a:rPr lang="en-GB" baseline="0" dirty="0"/>
              <a:t>A reasonably simple technique the DNA fingerprint would look like this.</a:t>
            </a:r>
          </a:p>
          <a:p>
            <a:pPr marL="0" indent="0">
              <a:buFontTx/>
              <a:buNone/>
            </a:pPr>
            <a:endParaRPr lang="en-GB" baseline="0" dirty="0"/>
          </a:p>
          <a:p>
            <a:pPr marL="171450" indent="-171450">
              <a:buFontTx/>
              <a:buChar char="-"/>
            </a:pPr>
            <a:r>
              <a:rPr lang="en-GB" baseline="0" dirty="0"/>
              <a:t>This is a DNA fingerprint from a Crime Scene.</a:t>
            </a:r>
          </a:p>
          <a:p>
            <a:pPr marL="171450" indent="-171450">
              <a:buFontTx/>
              <a:buChar char="-"/>
            </a:pPr>
            <a:r>
              <a:rPr lang="en-GB" baseline="0" dirty="0"/>
              <a:t>The Scene of Crime DNA is at the top of the image: big bits close to the writing and small bits further away.</a:t>
            </a:r>
          </a:p>
          <a:p>
            <a:pPr marL="171450" indent="-171450">
              <a:buFontTx/>
              <a:buChar char="-"/>
            </a:pPr>
            <a:r>
              <a:rPr lang="en-GB" baseline="0" dirty="0"/>
              <a:t>DNA from suspects 1, 2 and 3 are shown lower down the image.</a:t>
            </a:r>
          </a:p>
          <a:p>
            <a:pPr marL="171450" indent="-171450">
              <a:buFontTx/>
              <a:buChar char="-"/>
            </a:pPr>
            <a:endParaRPr lang="en-GB" baseline="0" dirty="0"/>
          </a:p>
          <a:p>
            <a:pPr marL="0" indent="0">
              <a:buFontTx/>
              <a:buNone/>
            </a:pPr>
            <a:r>
              <a:rPr lang="en-GB" baseline="0" dirty="0"/>
              <a:t>Can anyone see which of the suspects DNA fingerprint showed similarities to the DNA fingerprint from the Scene of Crime? (1)</a:t>
            </a:r>
            <a:endParaRPr lang="en-GB" dirty="0"/>
          </a:p>
        </p:txBody>
      </p:sp>
      <p:sp>
        <p:nvSpPr>
          <p:cNvPr id="4" name="Slide Number Placeholder 3"/>
          <p:cNvSpPr>
            <a:spLocks noGrp="1"/>
          </p:cNvSpPr>
          <p:nvPr>
            <p:ph type="sldNum" sz="quarter" idx="10"/>
          </p:nvPr>
        </p:nvSpPr>
        <p:spPr/>
        <p:txBody>
          <a:bodyPr/>
          <a:lstStyle/>
          <a:p>
            <a:fld id="{56C4D0E7-2B45-430C-9443-F39DC46FA784}" type="slidenum">
              <a:rPr lang="en-GB" smtClean="0"/>
              <a:t>4</a:t>
            </a:fld>
            <a:endParaRPr lang="en-GB"/>
          </a:p>
        </p:txBody>
      </p:sp>
    </p:spTree>
    <p:extLst>
      <p:ext uri="{BB962C8B-B14F-4D97-AF65-F5344CB8AC3E}">
        <p14:creationId xmlns:p14="http://schemas.microsoft.com/office/powerpoint/2010/main" val="2299089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new technique had to prove its usefulness</a:t>
            </a:r>
            <a:r>
              <a:rPr lang="en-GB" baseline="0" dirty="0"/>
              <a:t> though. </a:t>
            </a:r>
            <a:r>
              <a:rPr lang="en-GB" dirty="0"/>
              <a:t>The first practical application of ‘DNA fingerprinting’ was not at a crime scene, but in a case of immigration.</a:t>
            </a:r>
          </a:p>
          <a:p>
            <a:endParaRPr lang="en-GB" dirty="0"/>
          </a:p>
          <a:p>
            <a:r>
              <a:rPr lang="en-GB" dirty="0"/>
              <a:t>Christiana,</a:t>
            </a:r>
            <a:r>
              <a:rPr lang="en-GB" baseline="0" dirty="0"/>
              <a:t> mother to David, Joyce and Diana, lived in England. Her estranged husband lived in Ghana. In 1985, a 13 year old boy called Andrew was sent from Ghana by his father to be reunited with his mother – Christiana.</a:t>
            </a:r>
          </a:p>
          <a:p>
            <a:endParaRPr lang="en-GB" baseline="0" dirty="0"/>
          </a:p>
          <a:p>
            <a:r>
              <a:rPr lang="en-GB" baseline="0" dirty="0"/>
              <a:t>Immigration officials held Andrew at Heathrow airport, claiming his passport was forged and he did not have the right to remain in the UK. While awaiting deportation The Law Centre representing Andrew read about ‘DNA fingerprinting’, contacted Alec </a:t>
            </a:r>
            <a:r>
              <a:rPr lang="en-GB" baseline="0" dirty="0" err="1"/>
              <a:t>Jeffreys</a:t>
            </a:r>
            <a:r>
              <a:rPr lang="en-GB" baseline="0" dirty="0"/>
              <a:t> and asked him to help. By comparing the DNA of Andrew to Christiana, David, Joyce and Diana Alec </a:t>
            </a:r>
            <a:r>
              <a:rPr lang="en-GB" baseline="0" dirty="0" err="1"/>
              <a:t>Jeffreys</a:t>
            </a:r>
            <a:r>
              <a:rPr lang="en-GB" baseline="0" dirty="0"/>
              <a:t> found the odds of Christiana being the mother were 600,000 to 1 for.</a:t>
            </a:r>
          </a:p>
          <a:p>
            <a:endParaRPr lang="en-GB" baseline="0" dirty="0"/>
          </a:p>
          <a:p>
            <a:r>
              <a:rPr lang="en-GB" baseline="0" dirty="0"/>
              <a:t>After DNA identified him Andrew was not deported but remained in the UK reunited with his mother.</a:t>
            </a:r>
            <a:endParaRPr lang="en-GB" dirty="0"/>
          </a:p>
        </p:txBody>
      </p:sp>
      <p:sp>
        <p:nvSpPr>
          <p:cNvPr id="4" name="Slide Number Placeholder 3"/>
          <p:cNvSpPr>
            <a:spLocks noGrp="1"/>
          </p:cNvSpPr>
          <p:nvPr>
            <p:ph type="sldNum" sz="quarter" idx="10"/>
          </p:nvPr>
        </p:nvSpPr>
        <p:spPr/>
        <p:txBody>
          <a:bodyPr/>
          <a:lstStyle/>
          <a:p>
            <a:fld id="{56C4D0E7-2B45-430C-9443-F39DC46FA784}" type="slidenum">
              <a:rPr lang="en-GB" smtClean="0"/>
              <a:t>5</a:t>
            </a:fld>
            <a:endParaRPr lang="en-GB"/>
          </a:p>
        </p:txBody>
      </p:sp>
    </p:spTree>
    <p:extLst>
      <p:ext uri="{BB962C8B-B14F-4D97-AF65-F5344CB8AC3E}">
        <p14:creationId xmlns:p14="http://schemas.microsoft.com/office/powerpoint/2010/main" val="4184763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wasn’t until 3 years later, in 1988, that the first murder conviction was made based on DNA fingerprinting. </a:t>
            </a:r>
          </a:p>
          <a:p>
            <a:endParaRPr lang="en-GB" dirty="0"/>
          </a:p>
          <a:p>
            <a:r>
              <a:rPr lang="en-GB" dirty="0"/>
              <a:t>2 schoolgirls had been assaulted and murdered. A local man had been arrested and charged.</a:t>
            </a:r>
            <a:r>
              <a:rPr lang="en-GB" baseline="0" dirty="0"/>
              <a:t> Asked to help, Alec </a:t>
            </a:r>
            <a:r>
              <a:rPr lang="en-GB" baseline="0" dirty="0" err="1"/>
              <a:t>Jeffreys</a:t>
            </a:r>
            <a:r>
              <a:rPr lang="en-GB" baseline="0" dirty="0"/>
              <a:t> found that the local man’s DNA did not match that found on the schoolgirl’s bodies. The local man was exonerated – released with apologies.</a:t>
            </a:r>
          </a:p>
          <a:p>
            <a:endParaRPr lang="en-GB" baseline="0" dirty="0"/>
          </a:p>
          <a:p>
            <a:r>
              <a:rPr lang="en-GB" baseline="0" dirty="0"/>
              <a:t>4,000 blood and saliva samples were taken from men in the surrounding villages, who did not have an alibi for the time of the murders.</a:t>
            </a:r>
          </a:p>
          <a:p>
            <a:endParaRPr lang="en-GB" baseline="0" dirty="0"/>
          </a:p>
          <a:p>
            <a:r>
              <a:rPr lang="en-GB" baseline="0" dirty="0"/>
              <a:t>Then by chance a woman overheard her colleague gloating that he had earnt some money providing samples for a friend: Colin Pitchfork. She informed the Police, who arrested and took samples from him. The samples matched the DNA fingerprint found at the crime scenes. In 1988 Colin Pitchfork was sentenced to life imprisonment for the murders.</a:t>
            </a:r>
            <a:endParaRPr lang="en-GB" dirty="0"/>
          </a:p>
        </p:txBody>
      </p:sp>
      <p:sp>
        <p:nvSpPr>
          <p:cNvPr id="4" name="Slide Number Placeholder 3"/>
          <p:cNvSpPr>
            <a:spLocks noGrp="1"/>
          </p:cNvSpPr>
          <p:nvPr>
            <p:ph type="sldNum" sz="quarter" idx="10"/>
          </p:nvPr>
        </p:nvSpPr>
        <p:spPr/>
        <p:txBody>
          <a:bodyPr/>
          <a:lstStyle/>
          <a:p>
            <a:fld id="{56C4D0E7-2B45-430C-9443-F39DC46FA784}" type="slidenum">
              <a:rPr lang="en-GB" smtClean="0"/>
              <a:t>6</a:t>
            </a:fld>
            <a:endParaRPr lang="en-GB"/>
          </a:p>
        </p:txBody>
      </p:sp>
    </p:spTree>
    <p:extLst>
      <p:ext uri="{BB962C8B-B14F-4D97-AF65-F5344CB8AC3E}">
        <p14:creationId xmlns:p14="http://schemas.microsoft.com/office/powerpoint/2010/main" val="3066023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Nowadays, Alec </a:t>
            </a:r>
            <a:r>
              <a:rPr lang="en-GB" dirty="0" err="1"/>
              <a:t>Jeffreys</a:t>
            </a:r>
            <a:r>
              <a:rPr lang="en-GB" dirty="0"/>
              <a:t>’</a:t>
            </a:r>
            <a:r>
              <a:rPr lang="en-GB" baseline="0" dirty="0"/>
              <a:t> method of DNA fingerprinting is frequently used worldwide to:</a:t>
            </a:r>
          </a:p>
          <a:p>
            <a:pPr marL="171450" indent="-171450">
              <a:buFontTx/>
              <a:buChar char="-"/>
            </a:pPr>
            <a:r>
              <a:rPr lang="en-GB" dirty="0"/>
              <a:t>Identify parents and children</a:t>
            </a:r>
          </a:p>
          <a:p>
            <a:pPr marL="171450" indent="-171450">
              <a:buFontTx/>
              <a:buChar char="-"/>
            </a:pPr>
            <a:r>
              <a:rPr lang="en-GB" dirty="0"/>
              <a:t>Identify</a:t>
            </a:r>
            <a:r>
              <a:rPr lang="en-GB" baseline="0" dirty="0"/>
              <a:t> animal pedigree (for conservation / breeding programmes)</a:t>
            </a:r>
            <a:endParaRPr lang="en-GB" dirty="0"/>
          </a:p>
          <a:p>
            <a:pPr marL="171450" indent="-171450">
              <a:buFontTx/>
              <a:buChar char="-"/>
            </a:pPr>
            <a:r>
              <a:rPr lang="en-GB" dirty="0"/>
              <a:t>Identify criminals</a:t>
            </a:r>
          </a:p>
          <a:p>
            <a:pPr marL="171450" indent="-171450">
              <a:buFontTx/>
              <a:buChar char="-"/>
            </a:pPr>
            <a:endParaRPr lang="en-GB" dirty="0"/>
          </a:p>
          <a:p>
            <a:pPr marL="0" indent="0">
              <a:buFontTx/>
              <a:buNone/>
            </a:pPr>
            <a:r>
              <a:rPr lang="en-GB" dirty="0"/>
              <a:t>Many countries,</a:t>
            </a:r>
            <a:r>
              <a:rPr lang="en-GB" baseline="0" dirty="0"/>
              <a:t> including the DNA have National DNA databases of people’s DNA fingerprints.</a:t>
            </a:r>
            <a:endParaRPr lang="en-GB" dirty="0"/>
          </a:p>
          <a:p>
            <a:pPr marL="171450" indent="-171450">
              <a:buFontTx/>
              <a:buChar char="-"/>
            </a:pPr>
            <a:endParaRPr lang="en-GB" dirty="0"/>
          </a:p>
          <a:p>
            <a:pPr marL="0" indent="0">
              <a:buFontTx/>
              <a:buNone/>
            </a:pPr>
            <a:endParaRPr lang="en-GB" dirty="0"/>
          </a:p>
        </p:txBody>
      </p:sp>
      <p:sp>
        <p:nvSpPr>
          <p:cNvPr id="4" name="Slide Number Placeholder 3"/>
          <p:cNvSpPr>
            <a:spLocks noGrp="1"/>
          </p:cNvSpPr>
          <p:nvPr>
            <p:ph type="sldNum" sz="quarter" idx="10"/>
          </p:nvPr>
        </p:nvSpPr>
        <p:spPr/>
        <p:txBody>
          <a:bodyPr/>
          <a:lstStyle/>
          <a:p>
            <a:fld id="{56C4D0E7-2B45-430C-9443-F39DC46FA784}" type="slidenum">
              <a:rPr lang="en-GB" smtClean="0"/>
              <a:t>7</a:t>
            </a:fld>
            <a:endParaRPr lang="en-GB"/>
          </a:p>
        </p:txBody>
      </p:sp>
    </p:spTree>
    <p:extLst>
      <p:ext uri="{BB962C8B-B14F-4D97-AF65-F5344CB8AC3E}">
        <p14:creationId xmlns:p14="http://schemas.microsoft.com/office/powerpoint/2010/main" val="2275112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Science of genetics, allows us to be identified by our DNA. However, DNA is a string of chemicals</a:t>
            </a:r>
            <a:r>
              <a:rPr lang="en-GB" sz="1200" kern="1200" baseline="0" dirty="0">
                <a:solidFill>
                  <a:schemeClr val="tx1"/>
                </a:solidFill>
                <a:effectLst/>
                <a:latin typeface="+mn-lt"/>
                <a:ea typeface="+mn-ea"/>
                <a:cs typeface="+mn-cs"/>
              </a:rPr>
              <a:t> and </a:t>
            </a:r>
            <a:r>
              <a:rPr lang="en-GB" sz="1200" kern="1200" dirty="0">
                <a:solidFill>
                  <a:schemeClr val="tx1"/>
                </a:solidFill>
                <a:effectLst/>
                <a:latin typeface="+mn-lt"/>
                <a:ea typeface="+mn-ea"/>
                <a:cs typeface="+mn-cs"/>
              </a:rPr>
              <a:t>there is always more to a person than just a series of chemicals. Our DNA can identify us, but our</a:t>
            </a:r>
            <a:r>
              <a:rPr lang="en-GB" sz="1200" kern="1200" baseline="0" dirty="0">
                <a:solidFill>
                  <a:schemeClr val="tx1"/>
                </a:solidFill>
                <a:effectLst/>
                <a:latin typeface="+mn-lt"/>
                <a:ea typeface="+mn-ea"/>
                <a:cs typeface="+mn-cs"/>
              </a:rPr>
              <a:t> actions define us.</a:t>
            </a:r>
            <a:r>
              <a:rPr lang="en-GB" sz="1200" kern="1200" dirty="0">
                <a:solidFill>
                  <a:schemeClr val="tx1"/>
                </a:solidFill>
                <a:effectLst/>
                <a:latin typeface="+mn-lt"/>
                <a:ea typeface="+mn-ea"/>
                <a:cs typeface="+mn-cs"/>
              </a:rPr>
              <a:t> </a:t>
            </a: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We are born with a DNA profile, but it is up to us to use the abilities and talent that we are born with well – hopefully for the greater good. Alec </a:t>
            </a:r>
            <a:r>
              <a:rPr lang="en-GB" sz="1200" kern="1200" dirty="0" err="1">
                <a:solidFill>
                  <a:schemeClr val="tx1"/>
                </a:solidFill>
                <a:effectLst/>
                <a:latin typeface="+mn-lt"/>
                <a:ea typeface="+mn-ea"/>
                <a:cs typeface="+mn-cs"/>
              </a:rPr>
              <a:t>Jeffreys</a:t>
            </a:r>
            <a:r>
              <a:rPr lang="en-GB" sz="1200" kern="1200" baseline="0" dirty="0">
                <a:solidFill>
                  <a:schemeClr val="tx1"/>
                </a:solidFill>
                <a:effectLst/>
                <a:latin typeface="+mn-lt"/>
                <a:ea typeface="+mn-ea"/>
                <a:cs typeface="+mn-cs"/>
              </a:rPr>
              <a:t> applied himself to an area he felt passionately about (Science) and used his abilities to help </a:t>
            </a:r>
            <a:r>
              <a:rPr lang="en-GB" sz="1200" kern="1200" dirty="0">
                <a:solidFill>
                  <a:schemeClr val="tx1"/>
                </a:solidFill>
                <a:effectLst/>
                <a:latin typeface="+mn-lt"/>
                <a:ea typeface="+mn-ea"/>
                <a:cs typeface="+mn-cs"/>
              </a:rPr>
              <a:t>develop our knowledge and use of genetics.</a:t>
            </a:r>
            <a:r>
              <a:rPr lang="en-GB" sz="1200" kern="1200" baseline="0" dirty="0">
                <a:solidFill>
                  <a:schemeClr val="tx1"/>
                </a:solidFill>
                <a:effectLst/>
                <a:latin typeface="+mn-lt"/>
                <a:ea typeface="+mn-ea"/>
                <a:cs typeface="+mn-cs"/>
              </a:rPr>
              <a:t> </a:t>
            </a: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Leave you with the thought….</a:t>
            </a:r>
          </a:p>
          <a:p>
            <a:r>
              <a:rPr lang="en-GB" sz="1200" kern="1200" dirty="0">
                <a:solidFill>
                  <a:schemeClr val="tx1"/>
                </a:solidFill>
                <a:effectLst/>
                <a:latin typeface="+mn-lt"/>
                <a:ea typeface="+mn-ea"/>
                <a:cs typeface="+mn-cs"/>
              </a:rPr>
              <a:t>If DNA</a:t>
            </a:r>
            <a:r>
              <a:rPr lang="en-GB" sz="1200" kern="1200" baseline="0" dirty="0">
                <a:solidFill>
                  <a:schemeClr val="tx1"/>
                </a:solidFill>
                <a:effectLst/>
                <a:latin typeface="+mn-lt"/>
                <a:ea typeface="+mn-ea"/>
                <a:cs typeface="+mn-cs"/>
              </a:rPr>
              <a:t> can identify you, but your actions define you…</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do your actions say about you?</a:t>
            </a:r>
          </a:p>
          <a:p>
            <a:r>
              <a:rPr lang="en-GB" sz="1200" kern="1200" dirty="0">
                <a:solidFill>
                  <a:schemeClr val="tx1"/>
                </a:solidFill>
                <a:effectLst/>
                <a:latin typeface="+mn-lt"/>
                <a:ea typeface="+mn-ea"/>
                <a:cs typeface="+mn-cs"/>
              </a:rPr>
              <a:t>What are your talents and abilities? </a:t>
            </a:r>
          </a:p>
          <a:p>
            <a:r>
              <a:rPr lang="en-GB" sz="1200" kern="1200" dirty="0">
                <a:solidFill>
                  <a:schemeClr val="tx1"/>
                </a:solidFill>
                <a:effectLst/>
                <a:latin typeface="+mn-lt"/>
                <a:ea typeface="+mn-ea"/>
                <a:cs typeface="+mn-cs"/>
              </a:rPr>
              <a:t>How could you use these for the greater good of humanity?</a:t>
            </a:r>
          </a:p>
        </p:txBody>
      </p:sp>
      <p:sp>
        <p:nvSpPr>
          <p:cNvPr id="4" name="Slide Number Placeholder 3"/>
          <p:cNvSpPr>
            <a:spLocks noGrp="1"/>
          </p:cNvSpPr>
          <p:nvPr>
            <p:ph type="sldNum" sz="quarter" idx="10"/>
          </p:nvPr>
        </p:nvSpPr>
        <p:spPr/>
        <p:txBody>
          <a:bodyPr/>
          <a:lstStyle/>
          <a:p>
            <a:fld id="{56C4D0E7-2B45-430C-9443-F39DC46FA784}" type="slidenum">
              <a:rPr lang="en-GB" smtClean="0"/>
              <a:t>8</a:t>
            </a:fld>
            <a:endParaRPr lang="en-GB"/>
          </a:p>
        </p:txBody>
      </p:sp>
    </p:spTree>
    <p:extLst>
      <p:ext uri="{BB962C8B-B14F-4D97-AF65-F5344CB8AC3E}">
        <p14:creationId xmlns:p14="http://schemas.microsoft.com/office/powerpoint/2010/main" val="3619612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Science of genetics, allows us to be identified by our DNA.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Now you can learn more about your DNA from direct-to-consumer genetic testing from 23&amp;me.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But:</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How much does it really tell</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you?</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What do you want to know about health implications when there is no treatment?</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How does it affect insurance?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What about the privacy of your data?</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(NOTE:</a:t>
            </a:r>
            <a:r>
              <a:rPr lang="en-GB" sz="1200" kern="1200" baseline="0" dirty="0">
                <a:solidFill>
                  <a:schemeClr val="tx1"/>
                </a:solidFill>
                <a:effectLst/>
                <a:latin typeface="+mn-lt"/>
                <a:ea typeface="+mn-ea"/>
                <a:cs typeface="+mn-cs"/>
              </a:rPr>
              <a:t> 23&amp;me is banned by the FDA in the USA because they are concerned about the accuracy of the 23&amp;me tests. It is run by the co-founder of Google’s wife (Anne </a:t>
            </a:r>
            <a:r>
              <a:rPr lang="en-GB" sz="1200" kern="1200" baseline="0" dirty="0" err="1">
                <a:solidFill>
                  <a:schemeClr val="tx1"/>
                </a:solidFill>
                <a:effectLst/>
                <a:latin typeface="+mn-lt"/>
                <a:ea typeface="+mn-ea"/>
                <a:cs typeface="+mn-cs"/>
              </a:rPr>
              <a:t>Wojcicki</a:t>
            </a:r>
            <a:r>
              <a:rPr lang="en-GB" sz="1200" kern="1200" baseline="0" dirty="0">
                <a:solidFill>
                  <a:schemeClr val="tx1"/>
                </a:solidFill>
                <a:effectLst/>
                <a:latin typeface="+mn-lt"/>
                <a:ea typeface="+mn-ea"/>
                <a:cs typeface="+mn-cs"/>
              </a:rPr>
              <a:t>, married to Sergei </a:t>
            </a:r>
            <a:r>
              <a:rPr lang="en-GB" sz="1200" kern="1200" baseline="0" dirty="0" err="1">
                <a:solidFill>
                  <a:schemeClr val="tx1"/>
                </a:solidFill>
                <a:effectLst/>
                <a:latin typeface="+mn-lt"/>
                <a:ea typeface="+mn-ea"/>
                <a:cs typeface="+mn-cs"/>
              </a:rPr>
              <a:t>Brin</a:t>
            </a:r>
            <a:r>
              <a:rPr lang="en-GB" sz="1200" kern="1200" baseline="0" dirty="0">
                <a:solidFill>
                  <a:schemeClr val="tx1"/>
                </a:solidFill>
                <a:effectLst/>
                <a:latin typeface="+mn-lt"/>
                <a:ea typeface="+mn-ea"/>
                <a:cs typeface="+mn-cs"/>
              </a:rPr>
              <a:t>) and when you send off a sample you agree that the health data that you provide, alongside the DNA that they extract from your sample can be used for research purposes – Privacy of data is not ensured. In fact 23&amp;me reserves the right to use your personal information to try and sell you products and services. Any pertinent health related information you find, must be declared on insurance forms.)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23andMe warns on its website, “Genetic Information that you share with others could be used against your interests. You should be careful about sharing your Genetic Information with others.” </a:t>
            </a:r>
            <a:r>
              <a:rPr lang="en-GB" sz="1200" kern="1200">
                <a:solidFill>
                  <a:schemeClr val="tx1"/>
                </a:solidFill>
                <a:effectLst/>
                <a:latin typeface="+mn-lt"/>
                <a:ea typeface="+mn-ea"/>
                <a:cs typeface="+mn-cs"/>
              </a:rPr>
              <a:t>I</a:t>
            </a:r>
            <a:r>
              <a:rPr lang="en-GB" sz="1200" kern="1200" baseline="0">
                <a:solidFill>
                  <a:schemeClr val="tx1"/>
                </a:solidFill>
                <a:effectLst/>
                <a:latin typeface="+mn-lt"/>
                <a:ea typeface="+mn-ea"/>
                <a:cs typeface="+mn-cs"/>
              </a:rPr>
              <a:t> would</a:t>
            </a:r>
            <a:r>
              <a:rPr lang="en-GB" sz="1200" kern="1200">
                <a:solidFill>
                  <a:schemeClr val="tx1"/>
                </a:solidFill>
                <a:effectLst/>
                <a:latin typeface="+mn-lt"/>
                <a:ea typeface="+mn-ea"/>
                <a:cs typeface="+mn-cs"/>
              </a:rPr>
              <a:t> </a:t>
            </a:r>
            <a:r>
              <a:rPr lang="en-GB" sz="1200" kern="1200" dirty="0">
                <a:solidFill>
                  <a:schemeClr val="tx1"/>
                </a:solidFill>
                <a:effectLst/>
                <a:latin typeface="+mn-lt"/>
                <a:ea typeface="+mn-ea"/>
                <a:cs typeface="+mn-cs"/>
              </a:rPr>
              <a:t>suggest that this should include </a:t>
            </a:r>
            <a:r>
              <a:rPr lang="en-GB" sz="1200" kern="1200">
                <a:solidFill>
                  <a:schemeClr val="tx1"/>
                </a:solidFill>
                <a:effectLst/>
                <a:latin typeface="+mn-lt"/>
                <a:ea typeface="+mn-ea"/>
                <a:cs typeface="+mn-cs"/>
              </a:rPr>
              <a:t>23&amp;e themselves!</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C4D0E7-2B45-430C-9443-F39DC46FA784}" type="slidenum">
              <a:rPr lang="en-GB" smtClean="0"/>
              <a:t>9</a:t>
            </a:fld>
            <a:endParaRPr lang="en-GB"/>
          </a:p>
        </p:txBody>
      </p:sp>
    </p:spTree>
    <p:extLst>
      <p:ext uri="{BB962C8B-B14F-4D97-AF65-F5344CB8AC3E}">
        <p14:creationId xmlns:p14="http://schemas.microsoft.com/office/powerpoint/2010/main" val="1830178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B0B52-6B8E-49BF-8FBA-7B2B1F89CA99}"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C38BB3-634C-4B78-A68A-F8ADFEC2D2EF}" type="slidenum">
              <a:rPr lang="en-GB" smtClean="0"/>
              <a:t>‹#›</a:t>
            </a:fld>
            <a:endParaRPr lang="en-GB"/>
          </a:p>
        </p:txBody>
      </p:sp>
    </p:spTree>
    <p:extLst>
      <p:ext uri="{BB962C8B-B14F-4D97-AF65-F5344CB8AC3E}">
        <p14:creationId xmlns:p14="http://schemas.microsoft.com/office/powerpoint/2010/main" val="632746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2B0B52-6B8E-49BF-8FBA-7B2B1F89CA99}"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C38BB3-634C-4B78-A68A-F8ADFEC2D2EF}" type="slidenum">
              <a:rPr lang="en-GB" smtClean="0"/>
              <a:t>‹#›</a:t>
            </a:fld>
            <a:endParaRPr lang="en-GB"/>
          </a:p>
        </p:txBody>
      </p:sp>
    </p:spTree>
    <p:extLst>
      <p:ext uri="{BB962C8B-B14F-4D97-AF65-F5344CB8AC3E}">
        <p14:creationId xmlns:p14="http://schemas.microsoft.com/office/powerpoint/2010/main" val="868053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2B0B52-6B8E-49BF-8FBA-7B2B1F89CA99}"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C38BB3-634C-4B78-A68A-F8ADFEC2D2EF}" type="slidenum">
              <a:rPr lang="en-GB" smtClean="0"/>
              <a:t>‹#›</a:t>
            </a:fld>
            <a:endParaRPr lang="en-GB"/>
          </a:p>
        </p:txBody>
      </p:sp>
    </p:spTree>
    <p:extLst>
      <p:ext uri="{BB962C8B-B14F-4D97-AF65-F5344CB8AC3E}">
        <p14:creationId xmlns:p14="http://schemas.microsoft.com/office/powerpoint/2010/main" val="3346332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2B0B52-6B8E-49BF-8FBA-7B2B1F89CA99}"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C38BB3-634C-4B78-A68A-F8ADFEC2D2EF}" type="slidenum">
              <a:rPr lang="en-GB" smtClean="0"/>
              <a:t>‹#›</a:t>
            </a:fld>
            <a:endParaRPr lang="en-GB"/>
          </a:p>
        </p:txBody>
      </p:sp>
    </p:spTree>
    <p:extLst>
      <p:ext uri="{BB962C8B-B14F-4D97-AF65-F5344CB8AC3E}">
        <p14:creationId xmlns:p14="http://schemas.microsoft.com/office/powerpoint/2010/main" val="32846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2B0B52-6B8E-49BF-8FBA-7B2B1F89CA99}"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C38BB3-634C-4B78-A68A-F8ADFEC2D2EF}" type="slidenum">
              <a:rPr lang="en-GB" smtClean="0"/>
              <a:t>‹#›</a:t>
            </a:fld>
            <a:endParaRPr lang="en-GB"/>
          </a:p>
        </p:txBody>
      </p:sp>
    </p:spTree>
    <p:extLst>
      <p:ext uri="{BB962C8B-B14F-4D97-AF65-F5344CB8AC3E}">
        <p14:creationId xmlns:p14="http://schemas.microsoft.com/office/powerpoint/2010/main" val="192270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2B0B52-6B8E-49BF-8FBA-7B2B1F89CA99}"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C38BB3-634C-4B78-A68A-F8ADFEC2D2EF}" type="slidenum">
              <a:rPr lang="en-GB" smtClean="0"/>
              <a:t>‹#›</a:t>
            </a:fld>
            <a:endParaRPr lang="en-GB"/>
          </a:p>
        </p:txBody>
      </p:sp>
    </p:spTree>
    <p:extLst>
      <p:ext uri="{BB962C8B-B14F-4D97-AF65-F5344CB8AC3E}">
        <p14:creationId xmlns:p14="http://schemas.microsoft.com/office/powerpoint/2010/main" val="695542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2B0B52-6B8E-49BF-8FBA-7B2B1F89CA99}" type="datetimeFigureOut">
              <a:rPr lang="en-GB" smtClean="0"/>
              <a:t>20/07/2026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FC38BB3-634C-4B78-A68A-F8ADFEC2D2EF}" type="slidenum">
              <a:rPr lang="en-GB" smtClean="0"/>
              <a:t>‹#›</a:t>
            </a:fld>
            <a:endParaRPr lang="en-GB"/>
          </a:p>
        </p:txBody>
      </p:sp>
    </p:spTree>
    <p:extLst>
      <p:ext uri="{BB962C8B-B14F-4D97-AF65-F5344CB8AC3E}">
        <p14:creationId xmlns:p14="http://schemas.microsoft.com/office/powerpoint/2010/main" val="55317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2B0B52-6B8E-49BF-8FBA-7B2B1F89CA99}" type="datetimeFigureOut">
              <a:rPr lang="en-GB" smtClean="0"/>
              <a:t>20/07/2026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FC38BB3-634C-4B78-A68A-F8ADFEC2D2EF}" type="slidenum">
              <a:rPr lang="en-GB" smtClean="0"/>
              <a:t>‹#›</a:t>
            </a:fld>
            <a:endParaRPr lang="en-GB"/>
          </a:p>
        </p:txBody>
      </p:sp>
    </p:spTree>
    <p:extLst>
      <p:ext uri="{BB962C8B-B14F-4D97-AF65-F5344CB8AC3E}">
        <p14:creationId xmlns:p14="http://schemas.microsoft.com/office/powerpoint/2010/main" val="752208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2B0B52-6B8E-49BF-8FBA-7B2B1F89CA99}" type="datetimeFigureOut">
              <a:rPr lang="en-GB" smtClean="0"/>
              <a:t>20/07/2026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FC38BB3-634C-4B78-A68A-F8ADFEC2D2EF}" type="slidenum">
              <a:rPr lang="en-GB" smtClean="0"/>
              <a:t>‹#›</a:t>
            </a:fld>
            <a:endParaRPr lang="en-GB"/>
          </a:p>
        </p:txBody>
      </p:sp>
    </p:spTree>
    <p:extLst>
      <p:ext uri="{BB962C8B-B14F-4D97-AF65-F5344CB8AC3E}">
        <p14:creationId xmlns:p14="http://schemas.microsoft.com/office/powerpoint/2010/main" val="1598782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2B0B52-6B8E-49BF-8FBA-7B2B1F89CA99}"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C38BB3-634C-4B78-A68A-F8ADFEC2D2EF}" type="slidenum">
              <a:rPr lang="en-GB" smtClean="0"/>
              <a:t>‹#›</a:t>
            </a:fld>
            <a:endParaRPr lang="en-GB"/>
          </a:p>
        </p:txBody>
      </p:sp>
    </p:spTree>
    <p:extLst>
      <p:ext uri="{BB962C8B-B14F-4D97-AF65-F5344CB8AC3E}">
        <p14:creationId xmlns:p14="http://schemas.microsoft.com/office/powerpoint/2010/main" val="3249931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2B0B52-6B8E-49BF-8FBA-7B2B1F89CA99}"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C38BB3-634C-4B78-A68A-F8ADFEC2D2EF}" type="slidenum">
              <a:rPr lang="en-GB" smtClean="0"/>
              <a:t>‹#›</a:t>
            </a:fld>
            <a:endParaRPr lang="en-GB"/>
          </a:p>
        </p:txBody>
      </p:sp>
    </p:spTree>
    <p:extLst>
      <p:ext uri="{BB962C8B-B14F-4D97-AF65-F5344CB8AC3E}">
        <p14:creationId xmlns:p14="http://schemas.microsoft.com/office/powerpoint/2010/main" val="240561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2B0B52-6B8E-49BF-8FBA-7B2B1F89CA99}" type="datetimeFigureOut">
              <a:rPr lang="en-GB" smtClean="0"/>
              <a:t>20/07/2026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C38BB3-634C-4B78-A68A-F8ADFEC2D2EF}" type="slidenum">
              <a:rPr lang="en-GB" smtClean="0"/>
              <a:t>‹#›</a:t>
            </a:fld>
            <a:endParaRPr lang="en-GB"/>
          </a:p>
        </p:txBody>
      </p:sp>
    </p:spTree>
    <p:extLst>
      <p:ext uri="{BB962C8B-B14F-4D97-AF65-F5344CB8AC3E}">
        <p14:creationId xmlns:p14="http://schemas.microsoft.com/office/powerpoint/2010/main" val="1617459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4076" y="1568474"/>
            <a:ext cx="9089924" cy="1079086"/>
          </a:xfrm>
          <a:prstGeom prst="rect">
            <a:avLst/>
          </a:prstGeom>
        </p:spPr>
      </p:pic>
      <p:grpSp>
        <p:nvGrpSpPr>
          <p:cNvPr id="13" name="Group 12"/>
          <p:cNvGrpSpPr/>
          <p:nvPr/>
        </p:nvGrpSpPr>
        <p:grpSpPr>
          <a:xfrm>
            <a:off x="254918" y="3353244"/>
            <a:ext cx="8617304" cy="2430721"/>
            <a:chOff x="339891" y="3327991"/>
            <a:chExt cx="11489738" cy="3240961"/>
          </a:xfrm>
        </p:grpSpPr>
        <p:pic>
          <p:nvPicPr>
            <p:cNvPr id="3" name="Picture 2"/>
            <p:cNvPicPr>
              <a:picLocks noChangeAspect="1"/>
            </p:cNvPicPr>
            <p:nvPr/>
          </p:nvPicPr>
          <p:blipFill>
            <a:blip r:embed="rId4"/>
            <a:stretch>
              <a:fillRect/>
            </a:stretch>
          </p:blipFill>
          <p:spPr>
            <a:xfrm>
              <a:off x="339891" y="3328419"/>
              <a:ext cx="4313995" cy="3230319"/>
            </a:xfrm>
            <a:prstGeom prst="rect">
              <a:avLst/>
            </a:prstGeom>
          </p:spPr>
        </p:pic>
        <p:pic>
          <p:nvPicPr>
            <p:cNvPr id="5" name="Picture 4"/>
            <p:cNvPicPr>
              <a:picLocks noChangeAspect="1"/>
            </p:cNvPicPr>
            <p:nvPr/>
          </p:nvPicPr>
          <p:blipFill>
            <a:blip r:embed="rId5"/>
            <a:stretch>
              <a:fillRect/>
            </a:stretch>
          </p:blipFill>
          <p:spPr>
            <a:xfrm>
              <a:off x="7614506" y="3327991"/>
              <a:ext cx="4215123" cy="3240961"/>
            </a:xfrm>
            <a:prstGeom prst="rect">
              <a:avLst/>
            </a:prstGeom>
          </p:spPr>
        </p:pic>
      </p:grpSp>
      <p:pic>
        <p:nvPicPr>
          <p:cNvPr id="12" name="Picture 11"/>
          <p:cNvPicPr>
            <a:picLocks noChangeAspect="1"/>
          </p:cNvPicPr>
          <p:nvPr/>
        </p:nvPicPr>
        <p:blipFill>
          <a:blip r:embed="rId6"/>
          <a:stretch>
            <a:fillRect/>
          </a:stretch>
        </p:blipFill>
        <p:spPr>
          <a:xfrm>
            <a:off x="3856719" y="3464527"/>
            <a:ext cx="1484639" cy="2069183"/>
          </a:xfrm>
          <a:prstGeom prst="rect">
            <a:avLst/>
          </a:prstGeom>
        </p:spPr>
      </p:pic>
      <p:pic>
        <p:nvPicPr>
          <p:cNvPr id="11" name="Picture 10" descr="C:\Users\todib\Desktop\ABE\images\Amgen Experience_Logo-01_sm.jpg"/>
          <p:cNvPicPr/>
          <p:nvPr/>
        </p:nvPicPr>
        <p:blipFill>
          <a:blip r:embed="rId7" cstate="print"/>
          <a:srcRect/>
          <a:stretch>
            <a:fillRect/>
          </a:stretch>
        </p:blipFill>
        <p:spPr bwMode="auto">
          <a:xfrm>
            <a:off x="6156176" y="188640"/>
            <a:ext cx="2771800" cy="720080"/>
          </a:xfrm>
          <a:prstGeom prst="rect">
            <a:avLst/>
          </a:prstGeom>
          <a:noFill/>
        </p:spPr>
      </p:pic>
      <p:cxnSp>
        <p:nvCxnSpPr>
          <p:cNvPr id="14" name="Straight Connector 13"/>
          <p:cNvCxnSpPr/>
          <p:nvPr/>
        </p:nvCxnSpPr>
        <p:spPr>
          <a:xfrm>
            <a:off x="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07504" y="179137"/>
            <a:ext cx="4828438"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DNA identifies you</a:t>
            </a:r>
          </a:p>
        </p:txBody>
      </p:sp>
    </p:spTree>
    <p:extLst>
      <p:ext uri="{BB962C8B-B14F-4D97-AF65-F5344CB8AC3E}">
        <p14:creationId xmlns:p14="http://schemas.microsoft.com/office/powerpoint/2010/main" val="191401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265084" y="2193376"/>
            <a:ext cx="4928551" cy="3229961"/>
          </a:xfrm>
          <a:prstGeom prst="rect">
            <a:avLst/>
          </a:prstGeom>
        </p:spPr>
      </p:pic>
      <p:pic>
        <p:nvPicPr>
          <p:cNvPr id="10" name="Picture 9"/>
          <p:cNvPicPr>
            <a:picLocks noChangeAspect="1"/>
          </p:cNvPicPr>
          <p:nvPr/>
        </p:nvPicPr>
        <p:blipFill rotWithShape="1">
          <a:blip r:embed="rId4"/>
          <a:srcRect l="7024" r="11302"/>
          <a:stretch/>
        </p:blipFill>
        <p:spPr>
          <a:xfrm>
            <a:off x="5098761" y="2121368"/>
            <a:ext cx="4045239" cy="3301969"/>
          </a:xfrm>
          <a:prstGeom prst="rect">
            <a:avLst/>
          </a:prstGeom>
        </p:spPr>
      </p:pic>
      <p:pic>
        <p:nvPicPr>
          <p:cNvPr id="8" name="Picture 7" descr="C:\Users\todib\Desktop\ABE\images\Amgen Experience_Logo-01_sm.jpg"/>
          <p:cNvPicPr/>
          <p:nvPr/>
        </p:nvPicPr>
        <p:blipFill>
          <a:blip r:embed="rId5" cstate="print"/>
          <a:srcRect/>
          <a:stretch>
            <a:fillRect/>
          </a:stretch>
        </p:blipFill>
        <p:spPr bwMode="auto">
          <a:xfrm>
            <a:off x="6156176" y="188640"/>
            <a:ext cx="2771800" cy="720080"/>
          </a:xfrm>
          <a:prstGeom prst="rect">
            <a:avLst/>
          </a:prstGeom>
          <a:noFill/>
        </p:spPr>
      </p:pic>
      <p:cxnSp>
        <p:nvCxnSpPr>
          <p:cNvPr id="11" name="Straight Connector 10"/>
          <p:cNvCxnSpPr/>
          <p:nvPr/>
        </p:nvCxnSpPr>
        <p:spPr>
          <a:xfrm>
            <a:off x="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07504" y="179137"/>
            <a:ext cx="3274935"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Alec </a:t>
            </a:r>
            <a:r>
              <a:rPr lang="en-GB" sz="4800" dirty="0" err="1">
                <a:solidFill>
                  <a:srgbClr val="0070C0"/>
                </a:solidFill>
                <a:latin typeface="Calibri" panose="020F0502020204030204" pitchFamily="34" charset="0"/>
              </a:rPr>
              <a:t>Jeffreys</a:t>
            </a:r>
            <a:endParaRPr lang="en-GB" sz="4800" dirty="0">
              <a:solidFill>
                <a:srgbClr val="0070C0"/>
              </a:solidFill>
              <a:latin typeface="Calibri" panose="020F0502020204030204" pitchFamily="34" charset="0"/>
            </a:endParaRPr>
          </a:p>
        </p:txBody>
      </p:sp>
    </p:spTree>
    <p:extLst>
      <p:ext uri="{BB962C8B-B14F-4D97-AF65-F5344CB8AC3E}">
        <p14:creationId xmlns:p14="http://schemas.microsoft.com/office/powerpoint/2010/main" val="102710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37592" y="1908659"/>
            <a:ext cx="3686293" cy="1167384"/>
          </a:xfrm>
          <a:prstGeom prst="rect">
            <a:avLst/>
          </a:prstGeom>
        </p:spPr>
      </p:pic>
      <p:pic>
        <p:nvPicPr>
          <p:cNvPr id="4" name="Picture 3"/>
          <p:cNvPicPr>
            <a:picLocks noChangeAspect="1"/>
          </p:cNvPicPr>
          <p:nvPr/>
        </p:nvPicPr>
        <p:blipFill>
          <a:blip r:embed="rId4"/>
          <a:stretch>
            <a:fillRect/>
          </a:stretch>
        </p:blipFill>
        <p:spPr>
          <a:xfrm>
            <a:off x="3760821" y="2167286"/>
            <a:ext cx="5167155" cy="3875368"/>
          </a:xfrm>
          <a:prstGeom prst="rect">
            <a:avLst/>
          </a:prstGeom>
        </p:spPr>
      </p:pic>
      <p:grpSp>
        <p:nvGrpSpPr>
          <p:cNvPr id="7" name="Group 6"/>
          <p:cNvGrpSpPr/>
          <p:nvPr/>
        </p:nvGrpSpPr>
        <p:grpSpPr>
          <a:xfrm>
            <a:off x="236483" y="3042745"/>
            <a:ext cx="3328582" cy="2999909"/>
            <a:chOff x="1466193" y="3038394"/>
            <a:chExt cx="3287226" cy="3125923"/>
          </a:xfrm>
        </p:grpSpPr>
        <p:pic>
          <p:nvPicPr>
            <p:cNvPr id="3" name="Picture 2"/>
            <p:cNvPicPr>
              <a:picLocks noChangeAspect="1"/>
            </p:cNvPicPr>
            <p:nvPr/>
          </p:nvPicPr>
          <p:blipFill>
            <a:blip r:embed="rId5"/>
            <a:stretch>
              <a:fillRect/>
            </a:stretch>
          </p:blipFill>
          <p:spPr>
            <a:xfrm>
              <a:off x="1466193" y="3038394"/>
              <a:ext cx="3287226" cy="3125923"/>
            </a:xfrm>
            <a:prstGeom prst="rect">
              <a:avLst/>
            </a:prstGeom>
          </p:spPr>
        </p:pic>
        <p:sp>
          <p:nvSpPr>
            <p:cNvPr id="6" name="TextBox 5"/>
            <p:cNvSpPr txBox="1"/>
            <p:nvPr/>
          </p:nvSpPr>
          <p:spPr>
            <a:xfrm>
              <a:off x="1657325" y="3095181"/>
              <a:ext cx="2964914" cy="430887"/>
            </a:xfrm>
            <a:prstGeom prst="rect">
              <a:avLst/>
            </a:prstGeom>
            <a:noFill/>
          </p:spPr>
          <p:txBody>
            <a:bodyPr wrap="none" rtlCol="0">
              <a:spAutoFit/>
            </a:bodyPr>
            <a:lstStyle/>
            <a:p>
              <a:r>
                <a:rPr lang="en-GB" sz="1500" b="1" dirty="0">
                  <a:solidFill>
                    <a:schemeClr val="bg1"/>
                  </a:solidFill>
                  <a:latin typeface="Verdana" panose="020B0604030504040204" pitchFamily="34" charset="0"/>
                  <a:ea typeface="Verdana" panose="020B0604030504040204" pitchFamily="34" charset="0"/>
                  <a:cs typeface="Verdana" panose="020B0604030504040204" pitchFamily="34" charset="0"/>
                </a:rPr>
                <a:t>DNA fingerprinting</a:t>
              </a:r>
            </a:p>
          </p:txBody>
        </p:sp>
      </p:grpSp>
      <p:pic>
        <p:nvPicPr>
          <p:cNvPr id="11" name="Picture 10" descr="C:\Users\todib\Desktop\ABE\images\Amgen Experience_Logo-01_sm.jpg"/>
          <p:cNvPicPr/>
          <p:nvPr/>
        </p:nvPicPr>
        <p:blipFill>
          <a:blip r:embed="rId6" cstate="print"/>
          <a:srcRect/>
          <a:stretch>
            <a:fillRect/>
          </a:stretch>
        </p:blipFill>
        <p:spPr bwMode="auto">
          <a:xfrm>
            <a:off x="6156176" y="188640"/>
            <a:ext cx="2771800" cy="720080"/>
          </a:xfrm>
          <a:prstGeom prst="rect">
            <a:avLst/>
          </a:prstGeom>
          <a:noFill/>
        </p:spPr>
      </p:pic>
      <p:cxnSp>
        <p:nvCxnSpPr>
          <p:cNvPr id="12" name="Straight Connector 11"/>
          <p:cNvCxnSpPr/>
          <p:nvPr/>
        </p:nvCxnSpPr>
        <p:spPr>
          <a:xfrm>
            <a:off x="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07504" y="179137"/>
            <a:ext cx="3274935"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Alec </a:t>
            </a:r>
            <a:r>
              <a:rPr lang="en-GB" sz="4800" dirty="0" err="1">
                <a:solidFill>
                  <a:srgbClr val="0070C0"/>
                </a:solidFill>
                <a:latin typeface="Calibri" panose="020F0502020204030204" pitchFamily="34" charset="0"/>
              </a:rPr>
              <a:t>Jeffreys</a:t>
            </a:r>
            <a:endParaRPr lang="en-GB" sz="4800" dirty="0">
              <a:solidFill>
                <a:srgbClr val="0070C0"/>
              </a:solidFill>
              <a:latin typeface="Calibri" panose="020F0502020204030204" pitchFamily="34" charset="0"/>
            </a:endParaRPr>
          </a:p>
        </p:txBody>
      </p:sp>
    </p:spTree>
    <p:extLst>
      <p:ext uri="{BB962C8B-B14F-4D97-AF65-F5344CB8AC3E}">
        <p14:creationId xmlns:p14="http://schemas.microsoft.com/office/powerpoint/2010/main" val="278187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2072" t="10649" r="2767" b="3950"/>
          <a:stretch/>
        </p:blipFill>
        <p:spPr>
          <a:xfrm>
            <a:off x="2329355" y="2032536"/>
            <a:ext cx="6184025" cy="3673373"/>
          </a:xfrm>
          <a:prstGeom prst="rect">
            <a:avLst/>
          </a:prstGeom>
          <a:ln>
            <a:solidFill>
              <a:schemeClr val="tx1"/>
            </a:solidFill>
          </a:ln>
        </p:spPr>
      </p:pic>
      <p:grpSp>
        <p:nvGrpSpPr>
          <p:cNvPr id="20" name="Group 19"/>
          <p:cNvGrpSpPr/>
          <p:nvPr/>
        </p:nvGrpSpPr>
        <p:grpSpPr>
          <a:xfrm>
            <a:off x="210499" y="1971457"/>
            <a:ext cx="8302881" cy="830997"/>
            <a:chOff x="280666" y="1485609"/>
            <a:chExt cx="11070507" cy="1107996"/>
          </a:xfrm>
        </p:grpSpPr>
        <p:sp>
          <p:nvSpPr>
            <p:cNvPr id="4" name="TextBox 3"/>
            <p:cNvSpPr txBox="1"/>
            <p:nvPr/>
          </p:nvSpPr>
          <p:spPr>
            <a:xfrm>
              <a:off x="280666" y="1485609"/>
              <a:ext cx="2513937" cy="1107996"/>
            </a:xfrm>
            <a:prstGeom prst="rect">
              <a:avLst/>
            </a:prstGeom>
            <a:noFill/>
          </p:spPr>
          <p:txBody>
            <a:bodyPr wrap="none" rtlCol="0">
              <a:spAutoFit/>
            </a:bodyPr>
            <a:lstStyle/>
            <a:p>
              <a:pPr algn="r"/>
              <a:r>
                <a:rPr lang="en-GB" sz="2400" dirty="0">
                  <a:solidFill>
                    <a:srgbClr val="FF3399"/>
                  </a:solidFill>
                  <a:latin typeface="Verdana" panose="020B0604030504040204" pitchFamily="34" charset="0"/>
                  <a:ea typeface="Verdana" panose="020B0604030504040204" pitchFamily="34" charset="0"/>
                  <a:cs typeface="Verdana" panose="020B0604030504040204" pitchFamily="34" charset="0"/>
                </a:rPr>
                <a:t>Scene of </a:t>
              </a:r>
            </a:p>
            <a:p>
              <a:pPr algn="r"/>
              <a:r>
                <a:rPr lang="en-GB" sz="2400" dirty="0">
                  <a:solidFill>
                    <a:srgbClr val="FF3399"/>
                  </a:solidFill>
                  <a:latin typeface="Verdana" panose="020B0604030504040204" pitchFamily="34" charset="0"/>
                  <a:ea typeface="Verdana" panose="020B0604030504040204" pitchFamily="34" charset="0"/>
                  <a:cs typeface="Verdana" panose="020B0604030504040204" pitchFamily="34" charset="0"/>
                </a:rPr>
                <a:t>Crime DNA</a:t>
              </a:r>
            </a:p>
          </p:txBody>
        </p:sp>
        <p:sp>
          <p:nvSpPr>
            <p:cNvPr id="14" name="Rounded Rectangle 13"/>
            <p:cNvSpPr/>
            <p:nvPr/>
          </p:nvSpPr>
          <p:spPr>
            <a:xfrm>
              <a:off x="3105807" y="1566033"/>
              <a:ext cx="8245366" cy="861540"/>
            </a:xfrm>
            <a:prstGeom prst="roundRect">
              <a:avLst/>
            </a:prstGeom>
            <a:noFill/>
            <a:ln w="3810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grpSp>
        <p:nvGrpSpPr>
          <p:cNvPr id="21" name="Group 20"/>
          <p:cNvGrpSpPr/>
          <p:nvPr/>
        </p:nvGrpSpPr>
        <p:grpSpPr>
          <a:xfrm>
            <a:off x="404559" y="3452374"/>
            <a:ext cx="8108821" cy="646155"/>
            <a:chOff x="539412" y="3460165"/>
            <a:chExt cx="10811761" cy="861540"/>
          </a:xfrm>
        </p:grpSpPr>
        <p:sp>
          <p:nvSpPr>
            <p:cNvPr id="7" name="TextBox 6"/>
            <p:cNvSpPr txBox="1"/>
            <p:nvPr/>
          </p:nvSpPr>
          <p:spPr>
            <a:xfrm>
              <a:off x="539412" y="3550276"/>
              <a:ext cx="2283104" cy="615553"/>
            </a:xfrm>
            <a:prstGeom prst="rect">
              <a:avLst/>
            </a:prstGeom>
            <a:noFill/>
          </p:spPr>
          <p:txBody>
            <a:bodyPr wrap="none" rtlCol="0">
              <a:spAutoFit/>
            </a:bodyPr>
            <a:lstStyle/>
            <a:p>
              <a:pPr algn="r"/>
              <a:r>
                <a:rPr lang="en-GB" sz="2400" dirty="0">
                  <a:solidFill>
                    <a:srgbClr val="00B0F0"/>
                  </a:solidFill>
                  <a:latin typeface="Verdana" panose="020B0604030504040204" pitchFamily="34" charset="0"/>
                  <a:ea typeface="Verdana" panose="020B0604030504040204" pitchFamily="34" charset="0"/>
                  <a:cs typeface="Verdana" panose="020B0604030504040204" pitchFamily="34" charset="0"/>
                </a:rPr>
                <a:t>Suspect 1</a:t>
              </a:r>
            </a:p>
          </p:txBody>
        </p:sp>
        <p:sp>
          <p:nvSpPr>
            <p:cNvPr id="15" name="Rounded Rectangle 14"/>
            <p:cNvSpPr/>
            <p:nvPr/>
          </p:nvSpPr>
          <p:spPr>
            <a:xfrm>
              <a:off x="3105807" y="3460165"/>
              <a:ext cx="8245366" cy="861540"/>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grpSp>
        <p:nvGrpSpPr>
          <p:cNvPr id="22" name="Group 21"/>
          <p:cNvGrpSpPr/>
          <p:nvPr/>
        </p:nvGrpSpPr>
        <p:grpSpPr>
          <a:xfrm>
            <a:off x="404559" y="4284917"/>
            <a:ext cx="8108821" cy="646155"/>
            <a:chOff x="539412" y="4570223"/>
            <a:chExt cx="10811761" cy="861540"/>
          </a:xfrm>
        </p:grpSpPr>
        <p:sp>
          <p:nvSpPr>
            <p:cNvPr id="8" name="TextBox 7"/>
            <p:cNvSpPr txBox="1"/>
            <p:nvPr/>
          </p:nvSpPr>
          <p:spPr>
            <a:xfrm>
              <a:off x="539412" y="4662026"/>
              <a:ext cx="2283104" cy="615553"/>
            </a:xfrm>
            <a:prstGeom prst="rect">
              <a:avLst/>
            </a:prstGeom>
            <a:noFill/>
          </p:spPr>
          <p:txBody>
            <a:bodyPr wrap="none" rtlCol="0">
              <a:spAutoFit/>
            </a:bodyPr>
            <a:lstStyle/>
            <a:p>
              <a:pPr algn="r"/>
              <a:r>
                <a:rPr lang="en-GB" sz="2400" dirty="0">
                  <a:solidFill>
                    <a:srgbClr val="00B0F0"/>
                  </a:solidFill>
                  <a:latin typeface="Verdana" panose="020B0604030504040204" pitchFamily="34" charset="0"/>
                  <a:ea typeface="Verdana" panose="020B0604030504040204" pitchFamily="34" charset="0"/>
                  <a:cs typeface="Verdana" panose="020B0604030504040204" pitchFamily="34" charset="0"/>
                </a:rPr>
                <a:t>Suspect 2</a:t>
              </a:r>
            </a:p>
          </p:txBody>
        </p:sp>
        <p:sp>
          <p:nvSpPr>
            <p:cNvPr id="17" name="Rounded Rectangle 16"/>
            <p:cNvSpPr/>
            <p:nvPr/>
          </p:nvSpPr>
          <p:spPr>
            <a:xfrm>
              <a:off x="3105807" y="4570223"/>
              <a:ext cx="8245366" cy="861540"/>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grpSp>
        <p:nvGrpSpPr>
          <p:cNvPr id="23" name="Group 22"/>
          <p:cNvGrpSpPr/>
          <p:nvPr/>
        </p:nvGrpSpPr>
        <p:grpSpPr>
          <a:xfrm>
            <a:off x="404559" y="5110571"/>
            <a:ext cx="8108821" cy="646155"/>
            <a:chOff x="539412" y="5671095"/>
            <a:chExt cx="10811761" cy="861540"/>
          </a:xfrm>
        </p:grpSpPr>
        <p:sp>
          <p:nvSpPr>
            <p:cNvPr id="9" name="TextBox 8"/>
            <p:cNvSpPr txBox="1"/>
            <p:nvPr/>
          </p:nvSpPr>
          <p:spPr>
            <a:xfrm>
              <a:off x="539412" y="5773778"/>
              <a:ext cx="2283104" cy="615553"/>
            </a:xfrm>
            <a:prstGeom prst="rect">
              <a:avLst/>
            </a:prstGeom>
            <a:noFill/>
          </p:spPr>
          <p:txBody>
            <a:bodyPr wrap="none" rtlCol="0">
              <a:spAutoFit/>
            </a:bodyPr>
            <a:lstStyle/>
            <a:p>
              <a:pPr algn="r"/>
              <a:r>
                <a:rPr lang="en-GB" sz="2400" dirty="0">
                  <a:solidFill>
                    <a:srgbClr val="00B0F0"/>
                  </a:solidFill>
                  <a:latin typeface="Verdana" panose="020B0604030504040204" pitchFamily="34" charset="0"/>
                  <a:ea typeface="Verdana" panose="020B0604030504040204" pitchFamily="34" charset="0"/>
                  <a:cs typeface="Verdana" panose="020B0604030504040204" pitchFamily="34" charset="0"/>
                </a:rPr>
                <a:t>Suspect 3</a:t>
              </a:r>
            </a:p>
          </p:txBody>
        </p:sp>
        <p:sp>
          <p:nvSpPr>
            <p:cNvPr id="18" name="Rounded Rectangle 17"/>
            <p:cNvSpPr/>
            <p:nvPr/>
          </p:nvSpPr>
          <p:spPr>
            <a:xfrm>
              <a:off x="3105807" y="5671095"/>
              <a:ext cx="8245366" cy="861540"/>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
        <p:nvSpPr>
          <p:cNvPr id="24" name="Rounded Rectangle 23"/>
          <p:cNvSpPr/>
          <p:nvPr/>
        </p:nvSpPr>
        <p:spPr>
          <a:xfrm>
            <a:off x="2329355" y="3452374"/>
            <a:ext cx="6184025" cy="646155"/>
          </a:xfrm>
          <a:prstGeom prst="roundRect">
            <a:avLst/>
          </a:prstGeom>
          <a:solidFill>
            <a:srgbClr val="FF3399">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25" name="Picture 24" descr="C:\Users\todib\Desktop\ABE\images\Amgen Experience_Logo-01_sm.jpg"/>
          <p:cNvPicPr/>
          <p:nvPr/>
        </p:nvPicPr>
        <p:blipFill>
          <a:blip r:embed="rId4" cstate="print"/>
          <a:srcRect/>
          <a:stretch>
            <a:fillRect/>
          </a:stretch>
        </p:blipFill>
        <p:spPr bwMode="auto">
          <a:xfrm>
            <a:off x="6156176" y="188640"/>
            <a:ext cx="2771800" cy="720080"/>
          </a:xfrm>
          <a:prstGeom prst="rect">
            <a:avLst/>
          </a:prstGeom>
          <a:noFill/>
        </p:spPr>
      </p:pic>
      <p:cxnSp>
        <p:nvCxnSpPr>
          <p:cNvPr id="26" name="Straight Connector 25"/>
          <p:cNvCxnSpPr/>
          <p:nvPr/>
        </p:nvCxnSpPr>
        <p:spPr>
          <a:xfrm>
            <a:off x="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07504" y="179137"/>
            <a:ext cx="4873835"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DNA fingerprinting</a:t>
            </a:r>
          </a:p>
        </p:txBody>
      </p:sp>
    </p:spTree>
    <p:extLst>
      <p:ext uri="{BB962C8B-B14F-4D97-AF65-F5344CB8AC3E}">
        <p14:creationId xmlns:p14="http://schemas.microsoft.com/office/powerpoint/2010/main" val="124275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653048" y="4079303"/>
            <a:ext cx="2274928" cy="1425835"/>
          </a:xfrm>
          <a:prstGeom prst="rect">
            <a:avLst/>
          </a:prstGeom>
        </p:spPr>
      </p:pic>
      <p:pic>
        <p:nvPicPr>
          <p:cNvPr id="29" name="Picture 28"/>
          <p:cNvPicPr>
            <a:picLocks noChangeAspect="1"/>
          </p:cNvPicPr>
          <p:nvPr/>
        </p:nvPicPr>
        <p:blipFill>
          <a:blip r:embed="rId4"/>
          <a:stretch>
            <a:fillRect/>
          </a:stretch>
        </p:blipFill>
        <p:spPr>
          <a:xfrm>
            <a:off x="232681" y="1707673"/>
            <a:ext cx="8506018" cy="2047390"/>
          </a:xfrm>
          <a:prstGeom prst="rect">
            <a:avLst/>
          </a:prstGeom>
        </p:spPr>
      </p:pic>
      <p:sp>
        <p:nvSpPr>
          <p:cNvPr id="3" name="Rectangle 2"/>
          <p:cNvSpPr/>
          <p:nvPr/>
        </p:nvSpPr>
        <p:spPr>
          <a:xfrm>
            <a:off x="6970960" y="2941962"/>
            <a:ext cx="1983851" cy="9890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pic>
        <p:nvPicPr>
          <p:cNvPr id="9" name="Picture 8" descr="C:\Users\todib\Desktop\ABE\images\Amgen Experience_Logo-01_sm.jpg"/>
          <p:cNvPicPr/>
          <p:nvPr/>
        </p:nvPicPr>
        <p:blipFill>
          <a:blip r:embed="rId5" cstate="print"/>
          <a:srcRect/>
          <a:stretch>
            <a:fillRect/>
          </a:stretch>
        </p:blipFill>
        <p:spPr bwMode="auto">
          <a:xfrm>
            <a:off x="6156176" y="188640"/>
            <a:ext cx="2771800" cy="720080"/>
          </a:xfrm>
          <a:prstGeom prst="rect">
            <a:avLst/>
          </a:prstGeom>
          <a:noFill/>
        </p:spPr>
      </p:pic>
      <p:cxnSp>
        <p:nvCxnSpPr>
          <p:cNvPr id="10" name="Straight Connector 9"/>
          <p:cNvCxnSpPr/>
          <p:nvPr/>
        </p:nvCxnSpPr>
        <p:spPr>
          <a:xfrm>
            <a:off x="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07504" y="179137"/>
            <a:ext cx="4873835"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DNA fingerprinting</a:t>
            </a:r>
          </a:p>
        </p:txBody>
      </p:sp>
      <p:sp>
        <p:nvSpPr>
          <p:cNvPr id="4" name="TextBox 3"/>
          <p:cNvSpPr txBox="1"/>
          <p:nvPr/>
        </p:nvSpPr>
        <p:spPr>
          <a:xfrm>
            <a:off x="319123" y="4966137"/>
            <a:ext cx="2758965" cy="1569660"/>
          </a:xfrm>
          <a:prstGeom prst="rect">
            <a:avLst/>
          </a:prstGeom>
          <a:solidFill>
            <a:srgbClr val="92D050"/>
          </a:solidFill>
        </p:spPr>
        <p:txBody>
          <a:bodyPr wrap="square" rtlCol="0">
            <a:spAutoFit/>
          </a:bodyPr>
          <a:lstStyle/>
          <a:p>
            <a:pPr algn="ctr"/>
            <a:r>
              <a:rPr lang="en-GB" sz="4800" b="1" dirty="0">
                <a:solidFill>
                  <a:schemeClr val="bg1"/>
                </a:solidFill>
              </a:rPr>
              <a:t>Reuniting families</a:t>
            </a:r>
          </a:p>
        </p:txBody>
      </p:sp>
    </p:spTree>
    <p:extLst>
      <p:ext uri="{BB962C8B-B14F-4D97-AF65-F5344CB8AC3E}">
        <p14:creationId xmlns:p14="http://schemas.microsoft.com/office/powerpoint/2010/main" val="104391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72746" y="1484785"/>
            <a:ext cx="5731781" cy="5051012"/>
            <a:chOff x="321620" y="1587992"/>
            <a:chExt cx="5722016" cy="5003877"/>
          </a:xfrm>
        </p:grpSpPr>
        <p:sp>
          <p:nvSpPr>
            <p:cNvPr id="4" name="TextBox 3"/>
            <p:cNvSpPr txBox="1"/>
            <p:nvPr/>
          </p:nvSpPr>
          <p:spPr>
            <a:xfrm>
              <a:off x="3746541" y="1587992"/>
              <a:ext cx="2297095" cy="665581"/>
            </a:xfrm>
            <a:prstGeom prst="rect">
              <a:avLst/>
            </a:prstGeom>
            <a:noFill/>
          </p:spPr>
          <p:txBody>
            <a:bodyPr wrap="none" rtlCol="0">
              <a:spAutoFit/>
            </a:bodyPr>
            <a:lstStyle/>
            <a:p>
              <a:pPr>
                <a:lnSpc>
                  <a:spcPct val="150000"/>
                </a:lnSpc>
              </a:pPr>
              <a:r>
                <a:rPr lang="en-GB" sz="2800" dirty="0">
                  <a:solidFill>
                    <a:schemeClr val="tx1">
                      <a:lumMod val="65000"/>
                      <a:lumOff val="35000"/>
                    </a:schemeClr>
                  </a:solidFill>
                  <a:ea typeface="Verdana" panose="020B0604030504040204" pitchFamily="34" charset="0"/>
                  <a:cs typeface="Verdana" panose="020B0604030504040204" pitchFamily="34" charset="0"/>
                </a:rPr>
                <a:t>Colin Pitchfork</a:t>
              </a:r>
              <a:endParaRPr lang="en-GB" sz="2800" dirty="0">
                <a:solidFill>
                  <a:srgbClr val="92D050"/>
                </a:solidFill>
                <a:ea typeface="Verdana" panose="020B0604030504040204" pitchFamily="34" charset="0"/>
                <a:cs typeface="Verdana" panose="020B0604030504040204" pitchFamily="34" charset="0"/>
              </a:endParaRPr>
            </a:p>
          </p:txBody>
        </p:sp>
        <p:pic>
          <p:nvPicPr>
            <p:cNvPr id="2" name="Picture 1"/>
            <p:cNvPicPr>
              <a:picLocks noChangeAspect="1"/>
            </p:cNvPicPr>
            <p:nvPr/>
          </p:nvPicPr>
          <p:blipFill rotWithShape="1">
            <a:blip r:embed="rId3"/>
            <a:srcRect l="28105" r="28593"/>
            <a:stretch/>
          </p:blipFill>
          <p:spPr>
            <a:xfrm>
              <a:off x="321620" y="1724469"/>
              <a:ext cx="3424921" cy="4867400"/>
            </a:xfrm>
            <a:prstGeom prst="rect">
              <a:avLst/>
            </a:prstGeom>
          </p:spPr>
        </p:pic>
      </p:grpSp>
      <p:sp>
        <p:nvSpPr>
          <p:cNvPr id="9" name="TextBox 8"/>
          <p:cNvSpPr txBox="1"/>
          <p:nvPr/>
        </p:nvSpPr>
        <p:spPr>
          <a:xfrm>
            <a:off x="5805526" y="4966137"/>
            <a:ext cx="3007401" cy="1569660"/>
          </a:xfrm>
          <a:prstGeom prst="rect">
            <a:avLst/>
          </a:prstGeom>
          <a:solidFill>
            <a:srgbClr val="92D050"/>
          </a:solidFill>
        </p:spPr>
        <p:txBody>
          <a:bodyPr wrap="square" rtlCol="0">
            <a:spAutoFit/>
          </a:bodyPr>
          <a:lstStyle/>
          <a:p>
            <a:pPr algn="ctr"/>
            <a:r>
              <a:rPr lang="en-GB" sz="4800" b="1" dirty="0">
                <a:solidFill>
                  <a:schemeClr val="bg1"/>
                </a:solidFill>
              </a:rPr>
              <a:t>Murder conviction</a:t>
            </a:r>
          </a:p>
        </p:txBody>
      </p:sp>
      <p:pic>
        <p:nvPicPr>
          <p:cNvPr id="10" name="Picture 9" descr="C:\Users\todib\Desktop\ABE\images\Amgen Experience_Logo-01_sm.jpg"/>
          <p:cNvPicPr/>
          <p:nvPr/>
        </p:nvPicPr>
        <p:blipFill>
          <a:blip r:embed="rId4" cstate="print"/>
          <a:srcRect/>
          <a:stretch>
            <a:fillRect/>
          </a:stretch>
        </p:blipFill>
        <p:spPr bwMode="auto">
          <a:xfrm>
            <a:off x="6156176" y="188640"/>
            <a:ext cx="2771800" cy="720080"/>
          </a:xfrm>
          <a:prstGeom prst="rect">
            <a:avLst/>
          </a:prstGeom>
          <a:noFill/>
        </p:spPr>
      </p:pic>
      <p:cxnSp>
        <p:nvCxnSpPr>
          <p:cNvPr id="11" name="Straight Connector 10"/>
          <p:cNvCxnSpPr/>
          <p:nvPr/>
        </p:nvCxnSpPr>
        <p:spPr>
          <a:xfrm>
            <a:off x="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07504" y="179137"/>
            <a:ext cx="4873835"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DNA fingerprinting</a:t>
            </a:r>
          </a:p>
        </p:txBody>
      </p:sp>
    </p:spTree>
    <p:extLst>
      <p:ext uri="{BB962C8B-B14F-4D97-AF65-F5344CB8AC3E}">
        <p14:creationId xmlns:p14="http://schemas.microsoft.com/office/powerpoint/2010/main" val="1154868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107504" y="5763761"/>
            <a:ext cx="9086334" cy="769441"/>
          </a:xfrm>
          <a:prstGeom prst="rect">
            <a:avLst/>
          </a:prstGeom>
          <a:noFill/>
        </p:spPr>
        <p:txBody>
          <a:bodyPr wrap="none" rtlCol="0">
            <a:spAutoFit/>
          </a:bodyPr>
          <a:lstStyle/>
          <a:p>
            <a:r>
              <a:rPr lang="en-GB" sz="4400" b="1" dirty="0">
                <a:solidFill>
                  <a:srgbClr val="92D050"/>
                </a:solidFill>
                <a:ea typeface="Verdana" panose="020B0604030504040204" pitchFamily="34" charset="0"/>
                <a:cs typeface="Verdana" panose="020B0604030504040204" pitchFamily="34" charset="0"/>
              </a:rPr>
              <a:t>Alec </a:t>
            </a:r>
            <a:r>
              <a:rPr lang="en-GB" sz="4400" b="1" dirty="0" err="1">
                <a:solidFill>
                  <a:srgbClr val="92D050"/>
                </a:solidFill>
                <a:ea typeface="Verdana" panose="020B0604030504040204" pitchFamily="34" charset="0"/>
                <a:cs typeface="Verdana" panose="020B0604030504040204" pitchFamily="34" charset="0"/>
              </a:rPr>
              <a:t>Jeffreys</a:t>
            </a:r>
            <a:r>
              <a:rPr lang="en-GB" sz="4400" b="1" dirty="0">
                <a:solidFill>
                  <a:srgbClr val="92D050"/>
                </a:solidFill>
                <a:ea typeface="Verdana" panose="020B0604030504040204" pitchFamily="34" charset="0"/>
                <a:cs typeface="Verdana" panose="020B0604030504040204" pitchFamily="34" charset="0"/>
              </a:rPr>
              <a:t>: identifying through DNA</a:t>
            </a:r>
          </a:p>
        </p:txBody>
      </p:sp>
      <p:pic>
        <p:nvPicPr>
          <p:cNvPr id="3" name="Picture 2"/>
          <p:cNvPicPr>
            <a:picLocks noChangeAspect="1"/>
          </p:cNvPicPr>
          <p:nvPr/>
        </p:nvPicPr>
        <p:blipFill>
          <a:blip r:embed="rId3"/>
          <a:stretch>
            <a:fillRect/>
          </a:stretch>
        </p:blipFill>
        <p:spPr>
          <a:xfrm>
            <a:off x="221373" y="1778394"/>
            <a:ext cx="5941493" cy="3723778"/>
          </a:xfrm>
          <a:prstGeom prst="rect">
            <a:avLst/>
          </a:prstGeom>
        </p:spPr>
      </p:pic>
      <p:pic>
        <p:nvPicPr>
          <p:cNvPr id="7" name="Picture 6" descr="C:\Users\todib\Desktop\ABE\images\Amgen Experience_Logo-01_sm.jpg"/>
          <p:cNvPicPr/>
          <p:nvPr/>
        </p:nvPicPr>
        <p:blipFill>
          <a:blip r:embed="rId4" cstate="print"/>
          <a:srcRect/>
          <a:stretch>
            <a:fillRect/>
          </a:stretch>
        </p:blipFill>
        <p:spPr bwMode="auto">
          <a:xfrm>
            <a:off x="6156176" y="188640"/>
            <a:ext cx="2771800" cy="720080"/>
          </a:xfrm>
          <a:prstGeom prst="rect">
            <a:avLst/>
          </a:prstGeom>
          <a:noFill/>
        </p:spPr>
      </p:pic>
      <p:cxnSp>
        <p:nvCxnSpPr>
          <p:cNvPr id="8" name="Straight Connector 7"/>
          <p:cNvCxnSpPr/>
          <p:nvPr/>
        </p:nvCxnSpPr>
        <p:spPr>
          <a:xfrm>
            <a:off x="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07504" y="179137"/>
            <a:ext cx="4873835"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DNA fingerprinting</a:t>
            </a:r>
          </a:p>
        </p:txBody>
      </p:sp>
    </p:spTree>
    <p:extLst>
      <p:ext uri="{BB962C8B-B14F-4D97-AF65-F5344CB8AC3E}">
        <p14:creationId xmlns:p14="http://schemas.microsoft.com/office/powerpoint/2010/main" val="772305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4141284" y="1446107"/>
            <a:ext cx="4892358" cy="4285249"/>
            <a:chOff x="4141284" y="1446107"/>
            <a:chExt cx="4892358" cy="4285249"/>
          </a:xfrm>
        </p:grpSpPr>
        <p:pic>
          <p:nvPicPr>
            <p:cNvPr id="3" name="Picture 2"/>
            <p:cNvPicPr>
              <a:picLocks noChangeAspect="1"/>
            </p:cNvPicPr>
            <p:nvPr/>
          </p:nvPicPr>
          <p:blipFill rotWithShape="1">
            <a:blip r:embed="rId3">
              <a:duotone>
                <a:schemeClr val="accent6">
                  <a:shade val="45000"/>
                  <a:satMod val="135000"/>
                </a:schemeClr>
                <a:prstClr val="white"/>
              </a:duotone>
            </a:blip>
            <a:srcRect r="5040"/>
            <a:stretch/>
          </p:blipFill>
          <p:spPr>
            <a:xfrm>
              <a:off x="4196892" y="2387297"/>
              <a:ext cx="4836750" cy="3344059"/>
            </a:xfrm>
            <a:prstGeom prst="rect">
              <a:avLst/>
            </a:prstGeom>
          </p:spPr>
        </p:pic>
        <p:sp>
          <p:nvSpPr>
            <p:cNvPr id="4" name="Rectangle 3"/>
            <p:cNvSpPr/>
            <p:nvPr/>
          </p:nvSpPr>
          <p:spPr>
            <a:xfrm>
              <a:off x="4141284" y="1446107"/>
              <a:ext cx="4789453" cy="646331"/>
            </a:xfrm>
            <a:prstGeom prst="rect">
              <a:avLst/>
            </a:prstGeom>
          </p:spPr>
          <p:txBody>
            <a:bodyPr wrap="none">
              <a:spAutoFit/>
            </a:bodyPr>
            <a:lstStyle/>
            <a:p>
              <a:r>
                <a:rPr lang="en-GB" sz="3600" b="1" dirty="0">
                  <a:solidFill>
                    <a:srgbClr val="92D050"/>
                  </a:solidFill>
                  <a:ea typeface="Verdana" panose="020B0604030504040204" pitchFamily="34" charset="0"/>
                  <a:cs typeface="Verdana" panose="020B0604030504040204" pitchFamily="34" charset="0"/>
                </a:rPr>
                <a:t>Your actions define you.</a:t>
              </a:r>
            </a:p>
          </p:txBody>
        </p:sp>
      </p:grpSp>
      <p:grpSp>
        <p:nvGrpSpPr>
          <p:cNvPr id="9" name="Group 8"/>
          <p:cNvGrpSpPr/>
          <p:nvPr/>
        </p:nvGrpSpPr>
        <p:grpSpPr>
          <a:xfrm>
            <a:off x="106053" y="1454019"/>
            <a:ext cx="3892797" cy="3737802"/>
            <a:chOff x="106053" y="1454019"/>
            <a:chExt cx="3892797" cy="3737802"/>
          </a:xfrm>
        </p:grpSpPr>
        <p:pic>
          <p:nvPicPr>
            <p:cNvPr id="2" name="Picture 1"/>
            <p:cNvPicPr>
              <a:picLocks noChangeAspect="1"/>
            </p:cNvPicPr>
            <p:nvPr/>
          </p:nvPicPr>
          <p:blipFill>
            <a:blip r:embed="rId4"/>
            <a:stretch>
              <a:fillRect/>
            </a:stretch>
          </p:blipFill>
          <p:spPr>
            <a:xfrm rot="19120564">
              <a:off x="388819" y="3009813"/>
              <a:ext cx="3331734" cy="2182008"/>
            </a:xfrm>
            <a:prstGeom prst="rect">
              <a:avLst/>
            </a:prstGeom>
          </p:spPr>
        </p:pic>
        <p:sp>
          <p:nvSpPr>
            <p:cNvPr id="25" name="TextBox 24"/>
            <p:cNvSpPr txBox="1"/>
            <p:nvPr/>
          </p:nvSpPr>
          <p:spPr>
            <a:xfrm>
              <a:off x="106053" y="1454019"/>
              <a:ext cx="3892797" cy="646331"/>
            </a:xfrm>
            <a:prstGeom prst="rect">
              <a:avLst/>
            </a:prstGeom>
            <a:noFill/>
          </p:spPr>
          <p:txBody>
            <a:bodyPr wrap="none" rtlCol="0">
              <a:spAutoFit/>
            </a:bodyPr>
            <a:lstStyle/>
            <a:p>
              <a:r>
                <a:rPr lang="en-GB" sz="3600" b="1" dirty="0">
                  <a:solidFill>
                    <a:srgbClr val="92D050"/>
                  </a:solidFill>
                  <a:ea typeface="Verdana" panose="020B0604030504040204" pitchFamily="34" charset="0"/>
                  <a:cs typeface="Verdana" panose="020B0604030504040204" pitchFamily="34" charset="0"/>
                </a:rPr>
                <a:t>DNA identifies you.</a:t>
              </a:r>
            </a:p>
          </p:txBody>
        </p:sp>
      </p:grpSp>
      <p:pic>
        <p:nvPicPr>
          <p:cNvPr id="14" name="Picture 13" descr="C:\Users\todib\Desktop\ABE\images\Amgen Experience_Logo-01_sm.jpg"/>
          <p:cNvPicPr/>
          <p:nvPr/>
        </p:nvPicPr>
        <p:blipFill>
          <a:blip r:embed="rId5" cstate="print"/>
          <a:srcRect/>
          <a:stretch>
            <a:fillRect/>
          </a:stretch>
        </p:blipFill>
        <p:spPr bwMode="auto">
          <a:xfrm>
            <a:off x="6156176" y="188640"/>
            <a:ext cx="2771800" cy="720080"/>
          </a:xfrm>
          <a:prstGeom prst="rect">
            <a:avLst/>
          </a:prstGeom>
          <a:noFill/>
        </p:spPr>
      </p:pic>
      <p:cxnSp>
        <p:nvCxnSpPr>
          <p:cNvPr id="15" name="Straight Connector 14"/>
          <p:cNvCxnSpPr/>
          <p:nvPr/>
        </p:nvCxnSpPr>
        <p:spPr>
          <a:xfrm>
            <a:off x="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07504" y="179137"/>
            <a:ext cx="4873835"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DNA fingerprinting</a:t>
            </a:r>
          </a:p>
        </p:txBody>
      </p:sp>
    </p:spTree>
    <p:extLst>
      <p:ext uri="{BB962C8B-B14F-4D97-AF65-F5344CB8AC3E}">
        <p14:creationId xmlns:p14="http://schemas.microsoft.com/office/powerpoint/2010/main" val="13948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06053" y="1454019"/>
            <a:ext cx="3614500" cy="3737802"/>
            <a:chOff x="106053" y="1454019"/>
            <a:chExt cx="3614500" cy="3737802"/>
          </a:xfrm>
        </p:grpSpPr>
        <p:pic>
          <p:nvPicPr>
            <p:cNvPr id="2" name="Picture 1"/>
            <p:cNvPicPr>
              <a:picLocks noChangeAspect="1"/>
            </p:cNvPicPr>
            <p:nvPr/>
          </p:nvPicPr>
          <p:blipFill>
            <a:blip r:embed="rId3"/>
            <a:stretch>
              <a:fillRect/>
            </a:stretch>
          </p:blipFill>
          <p:spPr>
            <a:xfrm rot="19120564">
              <a:off x="388819" y="3009813"/>
              <a:ext cx="3331734" cy="2182008"/>
            </a:xfrm>
            <a:prstGeom prst="rect">
              <a:avLst/>
            </a:prstGeom>
          </p:spPr>
        </p:pic>
        <p:sp>
          <p:nvSpPr>
            <p:cNvPr id="25" name="TextBox 24"/>
            <p:cNvSpPr txBox="1"/>
            <p:nvPr/>
          </p:nvSpPr>
          <p:spPr>
            <a:xfrm>
              <a:off x="106053" y="1454019"/>
              <a:ext cx="3475439" cy="584775"/>
            </a:xfrm>
            <a:prstGeom prst="rect">
              <a:avLst/>
            </a:prstGeom>
            <a:noFill/>
          </p:spPr>
          <p:txBody>
            <a:bodyPr wrap="none" rtlCol="0">
              <a:spAutoFit/>
            </a:bodyPr>
            <a:lstStyle/>
            <a:p>
              <a:r>
                <a:rPr lang="en-GB" sz="3200" b="1" dirty="0">
                  <a:solidFill>
                    <a:srgbClr val="92D050"/>
                  </a:solidFill>
                  <a:ea typeface="Verdana" panose="020B0604030504040204" pitchFamily="34" charset="0"/>
                  <a:cs typeface="Verdana" panose="020B0604030504040204" pitchFamily="34" charset="0"/>
                </a:rPr>
                <a:t>DNA identifies you.</a:t>
              </a:r>
            </a:p>
          </p:txBody>
        </p:sp>
      </p:grpSp>
      <p:pic>
        <p:nvPicPr>
          <p:cNvPr id="14" name="Picture 13" descr="C:\Users\todib\Desktop\ABE\images\Amgen Experience_Logo-01_sm.jpg"/>
          <p:cNvPicPr/>
          <p:nvPr/>
        </p:nvPicPr>
        <p:blipFill>
          <a:blip r:embed="rId4" cstate="print"/>
          <a:srcRect/>
          <a:stretch>
            <a:fillRect/>
          </a:stretch>
        </p:blipFill>
        <p:spPr bwMode="auto">
          <a:xfrm>
            <a:off x="6156176" y="188640"/>
            <a:ext cx="2771800" cy="720080"/>
          </a:xfrm>
          <a:prstGeom prst="rect">
            <a:avLst/>
          </a:prstGeom>
          <a:noFill/>
        </p:spPr>
      </p:pic>
      <p:cxnSp>
        <p:nvCxnSpPr>
          <p:cNvPr id="15" name="Straight Connector 14"/>
          <p:cNvCxnSpPr/>
          <p:nvPr/>
        </p:nvCxnSpPr>
        <p:spPr>
          <a:xfrm>
            <a:off x="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07504" y="179137"/>
            <a:ext cx="4873835"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DNA fingerprinting</a:t>
            </a:r>
          </a:p>
        </p:txBody>
      </p:sp>
      <p:grpSp>
        <p:nvGrpSpPr>
          <p:cNvPr id="5" name="Group 4"/>
          <p:cNvGrpSpPr/>
          <p:nvPr/>
        </p:nvGrpSpPr>
        <p:grpSpPr>
          <a:xfrm>
            <a:off x="3951578" y="1454018"/>
            <a:ext cx="5093830" cy="4791240"/>
            <a:chOff x="3951578" y="1454018"/>
            <a:chExt cx="5093830" cy="4791240"/>
          </a:xfrm>
        </p:grpSpPr>
        <p:sp>
          <p:nvSpPr>
            <p:cNvPr id="4" name="Rectangle 3"/>
            <p:cNvSpPr/>
            <p:nvPr/>
          </p:nvSpPr>
          <p:spPr>
            <a:xfrm>
              <a:off x="3951578" y="1454018"/>
              <a:ext cx="5093830" cy="584775"/>
            </a:xfrm>
            <a:prstGeom prst="rect">
              <a:avLst/>
            </a:prstGeom>
          </p:spPr>
          <p:txBody>
            <a:bodyPr wrap="none">
              <a:spAutoFit/>
            </a:bodyPr>
            <a:lstStyle/>
            <a:p>
              <a:r>
                <a:rPr lang="en-GB" sz="3200" b="1" dirty="0">
                  <a:solidFill>
                    <a:srgbClr val="92D050"/>
                  </a:solidFill>
                  <a:ea typeface="Verdana" panose="020B0604030504040204" pitchFamily="34" charset="0"/>
                  <a:cs typeface="Verdana" panose="020B0604030504040204" pitchFamily="34" charset="0"/>
                </a:rPr>
                <a:t>What can your DNA tell you?</a:t>
              </a:r>
            </a:p>
          </p:txBody>
        </p:sp>
        <p:pic>
          <p:nvPicPr>
            <p:cNvPr id="1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r="47813"/>
            <a:stretch/>
          </p:blipFill>
          <p:spPr bwMode="auto">
            <a:xfrm>
              <a:off x="4963592" y="2208784"/>
              <a:ext cx="3069807" cy="4036474"/>
            </a:xfrm>
            <a:prstGeom prst="rect">
              <a:avLst/>
            </a:prstGeom>
            <a:noFill/>
            <a:ln w="9525">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53453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413</TotalTime>
  <Words>1337</Words>
  <Application>Microsoft Office PowerPoint</Application>
  <PresentationFormat>On-screen Show (4:3)</PresentationFormat>
  <Paragraphs>94</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Hertfordshire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Information Hertofrdshire</dc:creator>
  <cp:lastModifiedBy>Philippa Mulberry</cp:lastModifiedBy>
  <cp:revision>100</cp:revision>
  <dcterms:created xsi:type="dcterms:W3CDTF">2016-04-15T12:44:54Z</dcterms:created>
  <dcterms:modified xsi:type="dcterms:W3CDTF">2026-07-20T16:26:12Z</dcterms:modified>
</cp:coreProperties>
</file>