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6" r:id="rId2"/>
    <p:sldId id="294" r:id="rId3"/>
    <p:sldId id="295" r:id="rId4"/>
    <p:sldId id="296" r:id="rId5"/>
    <p:sldId id="297" r:id="rId6"/>
    <p:sldId id="298" r:id="rId7"/>
    <p:sldId id="299" r:id="rId8"/>
    <p:sldId id="319" r:id="rId9"/>
    <p:sldId id="320" r:id="rId10"/>
    <p:sldId id="321" r:id="rId11"/>
    <p:sldId id="32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0107" autoAdjust="0"/>
  </p:normalViewPr>
  <p:slideViewPr>
    <p:cSldViewPr>
      <p:cViewPr varScale="1">
        <p:scale>
          <a:sx n="47" d="100"/>
          <a:sy n="47" d="100"/>
        </p:scale>
        <p:origin x="186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1B220-F86E-46E9-BE90-0A76F09F02EA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BBB3-1455-4106-9A8F-79A3B56D94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55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C03E4D-16CE-4585-AF82-9CFE16D14F6B}" type="slidenum">
              <a:rPr lang="en-GB" altLang="en-US" smtClean="0"/>
              <a:pPr eaLnBrk="1" hangingPunct="1"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2564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</a:rPr>
              <a:t>Now you need to revise your statements</a:t>
            </a:r>
            <a:r>
              <a:rPr lang="en-GB" baseline="0" dirty="0">
                <a:effectLst/>
              </a:rPr>
              <a:t> about genome testing. Are you still happy with them. Is there anything you would add in light of what we’ve done?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>
                <a:effectLst/>
              </a:rPr>
              <a:t>Discuss some of the claims and counter claims.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effectLst/>
              </a:rPr>
              <a:t>Now it’s time to make up your mind. Using a </a:t>
            </a:r>
            <a:r>
              <a:rPr lang="en-GB" b="1" baseline="0" dirty="0">
                <a:effectLst/>
              </a:rPr>
              <a:t>line of agreement </a:t>
            </a:r>
            <a:r>
              <a:rPr lang="en-GB" baseline="0" dirty="0">
                <a:effectLst/>
              </a:rPr>
              <a:t>(in which one side of the classroom is designated as absolutely agree, one side of the classroom is designated as the absolutely disagree, the middle is undecided and there is a continuum between…) get students to give their opinions on the statement,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effectLst/>
              </a:rPr>
              <a:t>“</a:t>
            </a:r>
            <a:r>
              <a:rPr lang="en-GB" b="1" baseline="0" dirty="0">
                <a:effectLst/>
              </a:rPr>
              <a:t>direct to consumer genetic testing is an appropriate way to understand the information contained in DNA</a:t>
            </a:r>
            <a:r>
              <a:rPr lang="en-GB" baseline="0" dirty="0">
                <a:effectLst/>
              </a:rPr>
              <a:t>”.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baseline="0" dirty="0">
                <a:effectLst/>
              </a:rPr>
              <a:t>(Citizen Science, a joint project between the </a:t>
            </a:r>
            <a:r>
              <a:rPr lang="en-GB" i="0" baseline="0" dirty="0" err="1">
                <a:effectLst/>
              </a:rPr>
              <a:t>Wellcome</a:t>
            </a:r>
            <a:r>
              <a:rPr lang="en-GB" i="0" baseline="0" dirty="0">
                <a:effectLst/>
              </a:rPr>
              <a:t> Trust and At Bristol, is a resource for teachers to help facilitate classroom discussion on controversial science issues – I’ve found it very useful. The idea of a line of agreement is taken from their project. The web address is given.)</a:t>
            </a:r>
            <a:endParaRPr lang="en-GB" i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Companies like 23&amp;me are able to scan our individual genetic make-up. They offer direct to consumer genetic</a:t>
            </a:r>
            <a:r>
              <a:rPr lang="en-GB" baseline="0" dirty="0">
                <a:effectLst/>
              </a:rPr>
              <a:t> testing. </a:t>
            </a:r>
            <a:r>
              <a:rPr lang="en-GB" dirty="0">
                <a:effectLst/>
              </a:rPr>
              <a:t>Who wouldn’t want to understand the</a:t>
            </a:r>
            <a:r>
              <a:rPr lang="en-GB" baseline="0" dirty="0">
                <a:effectLst/>
              </a:rPr>
              <a:t> information contained in their DNA? But is this an appropriate way to try and understand it?</a:t>
            </a:r>
          </a:p>
          <a:p>
            <a:endParaRPr lang="en-GB" baseline="0" dirty="0">
              <a:effectLst/>
            </a:endParaRPr>
          </a:p>
          <a:p>
            <a:r>
              <a:rPr lang="en-GB" b="1" baseline="0" dirty="0">
                <a:effectLst/>
              </a:rPr>
              <a:t>Flipped learning</a:t>
            </a:r>
            <a:r>
              <a:rPr lang="en-GB" baseline="0" dirty="0">
                <a:effectLst/>
              </a:rPr>
              <a:t>: pre-reading of 3 articles (from Guardian, On-line ‘medicine think’, and Scientific American)</a:t>
            </a:r>
          </a:p>
          <a:p>
            <a:r>
              <a:rPr lang="en-GB" b="1" baseline="0" dirty="0">
                <a:effectLst/>
              </a:rPr>
              <a:t>Relevance</a:t>
            </a:r>
            <a:r>
              <a:rPr lang="en-GB" b="0" baseline="0" dirty="0">
                <a:effectLst/>
              </a:rPr>
              <a:t>:</a:t>
            </a:r>
            <a:r>
              <a:rPr lang="en-GB" baseline="0" dirty="0">
                <a:effectLst/>
              </a:rPr>
              <a:t> technology available today!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>
                <a:effectLst/>
              </a:rPr>
              <a:t>How does the process actually work?</a:t>
            </a:r>
          </a:p>
          <a:p>
            <a:endParaRPr lang="en-GB" baseline="0" dirty="0">
              <a:effectLst/>
            </a:endParaRPr>
          </a:p>
          <a:p>
            <a:r>
              <a:rPr lang="en-GB" baseline="0" dirty="0">
                <a:effectLst/>
              </a:rPr>
              <a:t>1 - You pay on-line and are sent a DNA testing kit (collection pot for spit, return envelope and barcode)</a:t>
            </a:r>
          </a:p>
          <a:p>
            <a:endParaRPr lang="en-GB" baseline="0" dirty="0">
              <a:effectLst/>
            </a:endParaRPr>
          </a:p>
          <a:p>
            <a:r>
              <a:rPr lang="en-GB" baseline="0" dirty="0">
                <a:effectLst/>
              </a:rPr>
              <a:t>2 - You register your details alongside the barcode on-line</a:t>
            </a:r>
          </a:p>
          <a:p>
            <a:endParaRPr lang="en-GB" baseline="0" dirty="0">
              <a:effectLst/>
            </a:endParaRPr>
          </a:p>
          <a:p>
            <a:r>
              <a:rPr lang="en-GB" baseline="0" dirty="0">
                <a:effectLst/>
              </a:rPr>
              <a:t>3 - You spit in the pot, post it back in the envelope supplied and sit back and wait for the results…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3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baseline="0" dirty="0">
                <a:effectLst/>
              </a:rPr>
              <a:t>What happens to your DNA?</a:t>
            </a:r>
          </a:p>
          <a:p>
            <a:endParaRPr lang="en-GB" b="0" baseline="0" dirty="0">
              <a:effectLst/>
            </a:endParaRPr>
          </a:p>
          <a:p>
            <a:r>
              <a:rPr lang="en-GB" b="0" baseline="0" dirty="0">
                <a:effectLst/>
              </a:rPr>
              <a:t>DNA sequencing is used to determine whether you have any variation (difference) in your DNA (genotype) at about 100 specific locations known to be linked to specific functions (phenotypes).</a:t>
            </a:r>
          </a:p>
          <a:p>
            <a:endParaRPr lang="en-GB" b="0" baseline="0" dirty="0">
              <a:effectLst/>
            </a:endParaRPr>
          </a:p>
          <a:p>
            <a:r>
              <a:rPr lang="en-GB" b="0" baseline="0" dirty="0">
                <a:effectLst/>
              </a:rPr>
              <a:t>There are 4 sections into which your personal genome data is arranged: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Genetic risk factors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Inherited conditions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Traits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Drug response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3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>
                <a:effectLst/>
              </a:rPr>
              <a:t>What do the results</a:t>
            </a:r>
            <a:r>
              <a:rPr lang="en-GB" b="1" baseline="0" dirty="0">
                <a:effectLst/>
              </a:rPr>
              <a:t> look like?</a:t>
            </a:r>
          </a:p>
          <a:p>
            <a:endParaRPr lang="en-GB" b="1" baseline="0" dirty="0">
              <a:effectLst/>
            </a:endParaRPr>
          </a:p>
          <a:p>
            <a:r>
              <a:rPr lang="en-GB" b="0" baseline="0" dirty="0">
                <a:effectLst/>
              </a:rPr>
              <a:t>You receive a ‘Health Overview’ of your results arranged into these 4 sections: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Genetic risk factors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Inherited conditions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Traits</a:t>
            </a:r>
          </a:p>
          <a:p>
            <a:pPr marL="171450" indent="-171450">
              <a:buFontTx/>
              <a:buChar char="-"/>
            </a:pPr>
            <a:r>
              <a:rPr lang="en-GB" b="0" baseline="0" dirty="0">
                <a:effectLst/>
              </a:rPr>
              <a:t>Drug response</a:t>
            </a:r>
          </a:p>
          <a:p>
            <a:pPr marL="0" indent="0">
              <a:buFontTx/>
              <a:buNone/>
            </a:pPr>
            <a:endParaRPr lang="en-GB" b="0" baseline="0" dirty="0">
              <a:effectLst/>
            </a:endParaRPr>
          </a:p>
          <a:p>
            <a:pPr marL="0" indent="0">
              <a:buFontTx/>
              <a:buNone/>
            </a:pPr>
            <a:r>
              <a:rPr lang="en-GB" b="0" baseline="0" dirty="0">
                <a:effectLst/>
              </a:rPr>
              <a:t>For each DNA locus analysed (of which there are about 100) you receive information on whether you have any variants and research paper references for you to find out more.</a:t>
            </a:r>
          </a:p>
          <a:p>
            <a:endParaRPr lang="en-GB" baseline="0" dirty="0">
              <a:effectLst/>
            </a:endParaRPr>
          </a:p>
          <a:p>
            <a:r>
              <a:rPr lang="en-GB" baseline="0" dirty="0">
                <a:effectLst/>
              </a:rPr>
              <a:t>You also receive information on your ancestry.</a:t>
            </a:r>
          </a:p>
          <a:p>
            <a:endParaRPr lang="en-GB" baseline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3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Argumentation</a:t>
            </a:r>
            <a:r>
              <a:rPr lang="en-GB" dirty="0"/>
              <a:t> is a fancy word for scientific discussion of issues.</a:t>
            </a:r>
          </a:p>
          <a:p>
            <a:endParaRPr lang="en-GB" dirty="0"/>
          </a:p>
          <a:p>
            <a:r>
              <a:rPr lang="en-GB" b="1" dirty="0"/>
              <a:t>Claim: </a:t>
            </a:r>
            <a:r>
              <a:rPr lang="en-GB" dirty="0"/>
              <a:t>a conclusion or assertion. (A counter-claim is an opposing conclusion or assertion). </a:t>
            </a:r>
          </a:p>
          <a:p>
            <a:r>
              <a:rPr lang="en-GB" b="1" dirty="0"/>
              <a:t>Data</a:t>
            </a:r>
            <a:r>
              <a:rPr lang="en-GB" dirty="0"/>
              <a:t>: the evidence and facts used to support the claim.</a:t>
            </a:r>
          </a:p>
          <a:p>
            <a:r>
              <a:rPr lang="en-GB" b="1" dirty="0"/>
              <a:t>Warrants</a:t>
            </a:r>
            <a:r>
              <a:rPr lang="en-GB" dirty="0"/>
              <a:t>: statements (rules, principles, etc.) which explain the connections between the data and the claim/conclusion/assertion.</a:t>
            </a:r>
          </a:p>
          <a:p>
            <a:r>
              <a:rPr lang="en-GB" dirty="0"/>
              <a:t>This model represents a relatively simple concept of an argument. By working within this model, students are encouraged to question whether a claim has any merit by considering the evidence, principles and assumptions on which the claim is based.</a:t>
            </a:r>
          </a:p>
          <a:p>
            <a:endParaRPr lang="en-GB" dirty="0"/>
          </a:p>
          <a:p>
            <a:r>
              <a:rPr lang="en-GB" b="1" dirty="0"/>
              <a:t>Here is an example which puts this model into practice.</a:t>
            </a:r>
            <a:endParaRPr lang="en-GB" dirty="0"/>
          </a:p>
          <a:p>
            <a:r>
              <a:rPr lang="en-GB" i="1" dirty="0">
                <a:effectLst/>
              </a:rPr>
              <a:t>Chelsea is a better football team than Arsenal [claim]. It has won more football matches at home and away [data] because its players have superior skills [warrant]. (Osborne, </a:t>
            </a:r>
            <a:r>
              <a:rPr lang="en-GB" i="1" dirty="0" err="1">
                <a:effectLst/>
              </a:rPr>
              <a:t>Erduran</a:t>
            </a:r>
            <a:r>
              <a:rPr lang="en-GB" i="1" dirty="0">
                <a:effectLst/>
              </a:rPr>
              <a:t> and Simon, 2004b)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</a:rPr>
              <a:t>Based on your reading, what would a counter-claim be?</a:t>
            </a:r>
            <a:r>
              <a:rPr lang="en-GB" b="1" i="0" dirty="0">
                <a:effectLst/>
              </a:rPr>
              <a:t> </a:t>
            </a:r>
          </a:p>
          <a:p>
            <a:endParaRPr lang="en-GB" b="1" i="0" dirty="0">
              <a:effectLst/>
            </a:endParaRPr>
          </a:p>
          <a:p>
            <a:r>
              <a:rPr lang="en-GB" b="1" i="0" dirty="0">
                <a:effectLst/>
              </a:rPr>
              <a:t>Argumentation</a:t>
            </a:r>
          </a:p>
          <a:p>
            <a:r>
              <a:rPr lang="en-GB" b="1" i="0" dirty="0">
                <a:effectLst/>
              </a:rPr>
              <a:t>Group / pair work</a:t>
            </a:r>
            <a:r>
              <a:rPr lang="en-GB" b="0" i="0" dirty="0">
                <a:effectLst/>
              </a:rPr>
              <a:t>: Students use information from their pre-reading to put together </a:t>
            </a:r>
            <a:r>
              <a:rPr lang="en-GB" b="1" i="0" dirty="0">
                <a:effectLst/>
              </a:rPr>
              <a:t>2 claims for </a:t>
            </a:r>
            <a:r>
              <a:rPr lang="en-GB" b="0" i="0" dirty="0">
                <a:effectLst/>
              </a:rPr>
              <a:t>and</a:t>
            </a:r>
            <a:r>
              <a:rPr lang="en-GB" b="1" i="0" dirty="0">
                <a:effectLst/>
              </a:rPr>
              <a:t> 2 claims against </a:t>
            </a:r>
            <a:r>
              <a:rPr lang="en-GB" b="0" i="0" dirty="0">
                <a:effectLst/>
              </a:rPr>
              <a:t>personal genetic testing through companies such as 23&amp;me.</a:t>
            </a:r>
          </a:p>
          <a:p>
            <a:endParaRPr lang="en-GB" b="0" i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</a:rPr>
              <a:t>We’ll return to this at the end of the session.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>
                <a:effectLst/>
              </a:rPr>
              <a:t>Suspense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</a:rPr>
              <a:t>We started this session by saying that ‘</a:t>
            </a:r>
            <a:r>
              <a:rPr lang="en-GB" b="0" i="1" dirty="0">
                <a:effectLst/>
              </a:rPr>
              <a:t>Companies like 23&amp;me are able to scan our individual genetic make-up. They offer direct to consumer genetic</a:t>
            </a:r>
            <a:r>
              <a:rPr lang="en-GB" b="0" i="1" baseline="0" dirty="0">
                <a:effectLst/>
              </a:rPr>
              <a:t> testing. </a:t>
            </a:r>
            <a:r>
              <a:rPr lang="en-GB" b="0" i="1" dirty="0">
                <a:effectLst/>
              </a:rPr>
              <a:t>Who wouldn’t want to understand the</a:t>
            </a:r>
            <a:r>
              <a:rPr lang="en-GB" b="0" i="1" baseline="0" dirty="0">
                <a:effectLst/>
              </a:rPr>
              <a:t> information contained in their DNA? But is this an appropriate way to try and understand it?’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</a:rPr>
              <a:t>You’ve had a chance to work through a particular scenario, experiencing: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>
                <a:effectLst/>
              </a:rPr>
              <a:t>the different</a:t>
            </a:r>
            <a:r>
              <a:rPr lang="en-GB" baseline="0" dirty="0">
                <a:effectLst/>
              </a:rPr>
              <a:t> jobs that contribute to the understanding of our genetic make up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>
                <a:effectLst/>
              </a:rPr>
              <a:t>the process of genetic testing and analysis, and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>
                <a:effectLst/>
              </a:rPr>
              <a:t>the difficulties that genetic testing can cause within family units.</a:t>
            </a:r>
            <a:endParaRPr lang="en-GB" b="0" i="1" baseline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F4FB7-C9AA-4AEE-B4CE-D20FF873837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6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399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23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4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69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5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27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95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62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465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87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2E417-5A30-434C-BCC7-A389A21D60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EB446-B9C7-43F2-9F27-E24878E52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21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ationalstemcentre.org.uk/elibrary/resource/2293/exploring-issues-a-teachers-guide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23andme.com/en-gb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www.23andme.com/en-gb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www.23andme.com/en-gb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s://www.23andme.com/en-gb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://www.nuffieldfoundation.org/practical-work-learning/approach-1-argumen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210669"/>
            <a:ext cx="5784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rgbClr val="0070C0"/>
                </a:solidFill>
                <a:latin typeface="Calibri" panose="020F0502020204030204" pitchFamily="34" charset="0"/>
              </a:rPr>
              <a:t>Extending DNA activities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2239412"/>
            <a:ext cx="882047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70C0"/>
                </a:solidFill>
              </a:rPr>
              <a:t>Direct to consumer genetic testing</a:t>
            </a:r>
          </a:p>
          <a:p>
            <a:pPr>
              <a:spcAft>
                <a:spcPts val="600"/>
              </a:spcAft>
            </a:pPr>
            <a:r>
              <a:rPr lang="en-GB" sz="2600" dirty="0">
                <a:solidFill>
                  <a:srgbClr val="0070C0"/>
                </a:solidFill>
              </a:rPr>
              <a:t>      </a:t>
            </a:r>
            <a:r>
              <a:rPr lang="en-GB" sz="2600" i="1" dirty="0">
                <a:solidFill>
                  <a:srgbClr val="92D050"/>
                </a:solidFill>
              </a:rPr>
              <a:t>Flipped learning, argumentation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70C0"/>
                </a:solidFill>
              </a:rPr>
              <a:t>BRCA Case study</a:t>
            </a:r>
          </a:p>
          <a:p>
            <a:pPr>
              <a:spcAft>
                <a:spcPts val="600"/>
              </a:spcAft>
            </a:pPr>
            <a:r>
              <a:rPr lang="en-GB" sz="2600" dirty="0">
                <a:solidFill>
                  <a:srgbClr val="0070C0"/>
                </a:solidFill>
              </a:rPr>
              <a:t>      </a:t>
            </a:r>
            <a:r>
              <a:rPr lang="en-GB" sz="2600" i="1" dirty="0">
                <a:solidFill>
                  <a:srgbClr val="92D050"/>
                </a:solidFill>
              </a:rPr>
              <a:t>Narrative, Mendelian and molecular genetic links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70C0"/>
                </a:solidFill>
              </a:rPr>
              <a:t>Breast cancer genes: genetic testing, bioinformatics and implications </a:t>
            </a:r>
          </a:p>
          <a:p>
            <a:pPr>
              <a:spcAft>
                <a:spcPts val="600"/>
              </a:spcAft>
            </a:pPr>
            <a:r>
              <a:rPr lang="en-GB" sz="2600" dirty="0">
                <a:solidFill>
                  <a:srgbClr val="0070C0"/>
                </a:solidFill>
              </a:rPr>
              <a:t>      </a:t>
            </a:r>
            <a:r>
              <a:rPr lang="en-GB" sz="2600" i="1" dirty="0">
                <a:solidFill>
                  <a:srgbClr val="92D050"/>
                </a:solidFill>
              </a:rPr>
              <a:t>Careers involved in genetic testing, bioinformatics exercise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7504" y="2212638"/>
            <a:ext cx="8820472" cy="1000338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87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7" t="33622" r="26935" b="46552"/>
          <a:stretch/>
        </p:blipFill>
        <p:spPr bwMode="auto">
          <a:xfrm>
            <a:off x="251520" y="3410527"/>
            <a:ext cx="7901722" cy="32892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63"/>
          <a:stretch/>
        </p:blipFill>
        <p:spPr bwMode="auto">
          <a:xfrm>
            <a:off x="5436096" y="1452122"/>
            <a:ext cx="3405522" cy="456916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210669"/>
            <a:ext cx="421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Plenary: 23&amp;me</a:t>
            </a:r>
          </a:p>
        </p:txBody>
      </p:sp>
    </p:spTree>
    <p:extLst>
      <p:ext uri="{BB962C8B-B14F-4D97-AF65-F5344CB8AC3E}">
        <p14:creationId xmlns:p14="http://schemas.microsoft.com/office/powerpoint/2010/main" val="363539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63"/>
          <a:stretch/>
        </p:blipFill>
        <p:spPr bwMode="auto">
          <a:xfrm>
            <a:off x="5672310" y="1484784"/>
            <a:ext cx="3220170" cy="432048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210669"/>
            <a:ext cx="421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Plenary: 23&amp;me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504" y="5805264"/>
            <a:ext cx="873411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chemeClr val="accent6"/>
                </a:solidFill>
                <a:latin typeface="+mn-lt"/>
                <a:hlinkClick r:id="rId5"/>
              </a:rPr>
              <a:t>http://www.nationalstemcentre.org.uk/elibrary/resource/2293/exploring-issues-a-teachers-guide</a:t>
            </a:r>
            <a:r>
              <a:rPr lang="en-GB" sz="2600" dirty="0">
                <a:solidFill>
                  <a:schemeClr val="accent6"/>
                </a:solidFill>
                <a:latin typeface="+mn-lt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33964" y="1483752"/>
            <a:ext cx="5294330" cy="12926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“Direct to consumer genetic testing is an appropriate way to understand the information contained in DNA.”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80494" y="3954760"/>
            <a:ext cx="1647800" cy="9144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Disagree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3964" y="3954760"/>
            <a:ext cx="1647800" cy="9144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Agree</a:t>
            </a:r>
          </a:p>
        </p:txBody>
      </p:sp>
      <p:cxnSp>
        <p:nvCxnSpPr>
          <p:cNvPr id="8" name="Straight Arrow Connector 7"/>
          <p:cNvCxnSpPr>
            <a:stCxn id="12" idx="3"/>
            <a:endCxn id="6" idx="1"/>
          </p:cNvCxnSpPr>
          <p:nvPr/>
        </p:nvCxnSpPr>
        <p:spPr>
          <a:xfrm>
            <a:off x="1881764" y="4411960"/>
            <a:ext cx="1998730" cy="0"/>
          </a:xfrm>
          <a:prstGeom prst="straightConnector1">
            <a:avLst/>
          </a:prstGeom>
          <a:ln w="28575">
            <a:solidFill>
              <a:srgbClr val="92D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83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4045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Starter: 23&amp;me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94" y="1768790"/>
            <a:ext cx="5882282" cy="403647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79512" y="6093296"/>
            <a:ext cx="50512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  <a:hlinkClick r:id="rId5"/>
              </a:rPr>
              <a:t>https://www.23andme.com/en-gb/</a:t>
            </a:r>
            <a:r>
              <a:rPr lang="en-GB" sz="2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008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4045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Starter: 23&amp;me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9512" y="6093296"/>
            <a:ext cx="50512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  <a:hlinkClick r:id="rId4"/>
              </a:rPr>
              <a:t>https://www.23andme.com/en-gb/</a:t>
            </a:r>
            <a:r>
              <a:rPr lang="en-GB" sz="2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16865" r="23252" b="30357"/>
          <a:stretch/>
        </p:blipFill>
        <p:spPr bwMode="auto">
          <a:xfrm>
            <a:off x="179512" y="1677495"/>
            <a:ext cx="7704856" cy="419977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93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4045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Starter: 23&amp;me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9512" y="6093296"/>
            <a:ext cx="50512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  <a:hlinkClick r:id="rId4"/>
              </a:rPr>
              <a:t>https://www.23andme.com/en-gb/</a:t>
            </a:r>
            <a:r>
              <a:rPr lang="en-GB" sz="2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9" t="19643" r="24144" b="18254"/>
          <a:stretch/>
        </p:blipFill>
        <p:spPr bwMode="auto">
          <a:xfrm>
            <a:off x="251520" y="1695920"/>
            <a:ext cx="5904656" cy="418135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510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4045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Starter: 23&amp;me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9512" y="6093296"/>
            <a:ext cx="50512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  <a:hlinkClick r:id="rId4"/>
              </a:rPr>
              <a:t>https://www.23andme.com/en-gb/</a:t>
            </a:r>
            <a:r>
              <a:rPr lang="en-GB" sz="2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1" t="27976" r="1276" b="24603"/>
          <a:stretch/>
        </p:blipFill>
        <p:spPr bwMode="auto">
          <a:xfrm>
            <a:off x="251520" y="1844824"/>
            <a:ext cx="5904656" cy="382442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895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39628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Argumentation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79512" y="5920824"/>
            <a:ext cx="87484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+mn-lt"/>
                <a:hlinkClick r:id="rId4"/>
              </a:rPr>
              <a:t>http://www.nuffieldfoundation.org/practical-work-learning/ approach-1-argumentation</a:t>
            </a:r>
            <a:r>
              <a:rPr lang="en-GB" sz="2600" dirty="0">
                <a:latin typeface="+mn-lt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79512" y="1556792"/>
            <a:ext cx="87484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Argumentation involves students in discussion and thinking processes which Abrahams and Millar (2008) refer to as having ‘minds on’ the science.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7" t="33622" r="26935" b="46552"/>
          <a:stretch/>
        </p:blipFill>
        <p:spPr bwMode="auto">
          <a:xfrm>
            <a:off x="1620267" y="3140968"/>
            <a:ext cx="6048077" cy="251760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9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210669"/>
            <a:ext cx="39628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Argumentation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79512" y="1556792"/>
            <a:ext cx="87484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</a:rPr>
              <a:t>Claim (assertion):</a:t>
            </a: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</a:rPr>
              <a:t>Data (evidence or facts in support):</a:t>
            </a: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</a:rPr>
              <a:t>Warrants (connecting the evidence and the assertion):</a:t>
            </a:r>
          </a:p>
          <a:p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125" y="2176408"/>
            <a:ext cx="85918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</a:rPr>
              <a:t>“23&amp;me genome testing will make me better informed about my health”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3861048"/>
            <a:ext cx="85918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</a:rPr>
              <a:t>“I would have information about my DNA”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5301208"/>
            <a:ext cx="85918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0070C0"/>
                </a:solidFill>
              </a:rPr>
              <a:t>“This would let me know if I was more likely to suffer from particular health problems and so I could change my lifestyle to help be healthier”</a:t>
            </a:r>
          </a:p>
        </p:txBody>
      </p:sp>
    </p:spTree>
    <p:extLst>
      <p:ext uri="{BB962C8B-B14F-4D97-AF65-F5344CB8AC3E}">
        <p14:creationId xmlns:p14="http://schemas.microsoft.com/office/powerpoint/2010/main" val="104773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7" t="33622" r="26935" b="46552"/>
          <a:stretch/>
        </p:blipFill>
        <p:spPr bwMode="auto">
          <a:xfrm>
            <a:off x="251520" y="3410527"/>
            <a:ext cx="7901722" cy="32892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63"/>
          <a:stretch/>
        </p:blipFill>
        <p:spPr bwMode="auto">
          <a:xfrm>
            <a:off x="5436096" y="1452122"/>
            <a:ext cx="3405522" cy="456916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210669"/>
            <a:ext cx="421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Plenary: 23&amp;me</a:t>
            </a:r>
          </a:p>
        </p:txBody>
      </p:sp>
    </p:spTree>
    <p:extLst>
      <p:ext uri="{BB962C8B-B14F-4D97-AF65-F5344CB8AC3E}">
        <p14:creationId xmlns:p14="http://schemas.microsoft.com/office/powerpoint/2010/main" val="91755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210669"/>
            <a:ext cx="421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Plenary: 23&amp;me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344439"/>
            <a:ext cx="8766175" cy="546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907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1045</Words>
  <Application>Microsoft Office PowerPoint</Application>
  <PresentationFormat>On-screen Show (4:3)</PresentationFormat>
  <Paragraphs>109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Stephens</dc:creator>
  <cp:lastModifiedBy>Philippa Mulberry</cp:lastModifiedBy>
  <cp:revision>118</cp:revision>
  <dcterms:created xsi:type="dcterms:W3CDTF">2014-06-16T08:48:48Z</dcterms:created>
  <dcterms:modified xsi:type="dcterms:W3CDTF">2026-07-20T16:22:43Z</dcterms:modified>
</cp:coreProperties>
</file>