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0" r:id="rId2"/>
    <p:sldMasterId id="2147483695" r:id="rId3"/>
    <p:sldMasterId id="2147483707" r:id="rId4"/>
  </p:sldMasterIdLst>
  <p:notesMasterIdLst>
    <p:notesMasterId r:id="rId44"/>
  </p:notesMasterIdLst>
  <p:sldIdLst>
    <p:sldId id="258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5143500" type="screen16x9"/>
  <p:notesSz cx="7010400" cy="9296400"/>
  <p:embeddedFontLst>
    <p:embeddedFont>
      <p:font typeface="Lustria" panose="020B0604020202020204" charset="0"/>
      <p:regular r:id="rId45"/>
    </p:embeddedFont>
    <p:embeddedFont>
      <p:font typeface="Noto Sans Symbols" panose="020B0604020202020204" charset="0"/>
      <p:regular r:id="rId46"/>
      <p:bold r:id="rId47"/>
    </p:embeddedFont>
    <p:embeddedFont>
      <p:font typeface="Times" panose="02020603050405020304" pitchFamily="18" charset="0"/>
      <p:regular r:id="rId48"/>
      <p:bold r:id="rId49"/>
      <p:italic r:id="rId50"/>
      <p:boldItalic r:id="rId51"/>
    </p:embeddedFont>
    <p:embeddedFont>
      <p:font typeface="Trebuchet MS" panose="020B0603020202020204" pitchFamily="3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2" roundtripDataSignature="AMtx7mio73qbDTaPJMLdb95rhC3xIfT0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436D62-6B62-462A-A319-3A6F7AB85054}" v="11" dt="2025-06-03T16:24:29.7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11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84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87" Type="http://schemas.microsoft.com/office/2016/11/relationships/changesInfo" Target="changesInfos/changesInfo1.xml"/><Relationship Id="rId5" Type="http://schemas.openxmlformats.org/officeDocument/2006/relationships/slide" Target="slides/slide1.xml"/><Relationship Id="rId82" Type="http://customschemas.google.com/relationships/presentationmetadata" Target="meta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4.fntdata"/><Relationship Id="rId8" Type="http://schemas.openxmlformats.org/officeDocument/2006/relationships/slide" Target="slides/slide4.xml"/><Relationship Id="rId51" Type="http://schemas.openxmlformats.org/officeDocument/2006/relationships/font" Target="fonts/font7.fntdata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2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0.fntdata"/><Relationship Id="rId83" Type="http://schemas.openxmlformats.org/officeDocument/2006/relationships/presProps" Target="presProps.xml"/><Relationship Id="rId88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5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reen Osgood" userId="e1951cd2-64a1-49b0-84cb-d345a64e788e" providerId="ADAL" clId="{FF436D62-6B62-462A-A319-3A6F7AB85054}"/>
    <pc:docChg chg="custSel addSld delSld modSld sldOrd">
      <pc:chgData name="Doreen Osgood" userId="e1951cd2-64a1-49b0-84cb-d345a64e788e" providerId="ADAL" clId="{FF436D62-6B62-462A-A319-3A6F7AB85054}" dt="2025-06-05T12:06:39.367" v="289" actId="47"/>
      <pc:docMkLst>
        <pc:docMk/>
      </pc:docMkLst>
      <pc:sldChg chg="modSp del mod">
        <pc:chgData name="Doreen Osgood" userId="e1951cd2-64a1-49b0-84cb-d345a64e788e" providerId="ADAL" clId="{FF436D62-6B62-462A-A319-3A6F7AB85054}" dt="2025-06-05T12:06:26.307" v="274" actId="47"/>
        <pc:sldMkLst>
          <pc:docMk/>
          <pc:sldMk cId="0" sldId="256"/>
        </pc:sldMkLst>
      </pc:sldChg>
      <pc:sldChg chg="ord">
        <pc:chgData name="Doreen Osgood" userId="e1951cd2-64a1-49b0-84cb-d345a64e788e" providerId="ADAL" clId="{FF436D62-6B62-462A-A319-3A6F7AB85054}" dt="2025-06-03T16:26:53.120" v="273"/>
        <pc:sldMkLst>
          <pc:docMk/>
          <pc:sldMk cId="0" sldId="258"/>
        </pc:sldMkLst>
      </pc:sldChg>
      <pc:sldChg chg="modSp add del mod">
        <pc:chgData name="Doreen Osgood" userId="e1951cd2-64a1-49b0-84cb-d345a64e788e" providerId="ADAL" clId="{FF436D62-6B62-462A-A319-3A6F7AB85054}" dt="2025-06-05T12:06:38.569" v="288" actId="47"/>
        <pc:sldMkLst>
          <pc:docMk/>
          <pc:sldMk cId="0" sldId="274"/>
        </pc:sldMkLst>
        <pc:spChg chg="mod">
          <ac:chgData name="Doreen Osgood" userId="e1951cd2-64a1-49b0-84cb-d345a64e788e" providerId="ADAL" clId="{FF436D62-6B62-462A-A319-3A6F7AB85054}" dt="2025-06-03T15:37:54.168" v="197" actId="20577"/>
          <ac:spMkLst>
            <pc:docMk/>
            <pc:sldMk cId="0" sldId="274"/>
            <ac:spMk id="512" creationId="{00000000-0000-0000-0000-000000000000}"/>
          </ac:spMkLst>
        </pc:spChg>
      </pc:sldChg>
      <pc:sldChg chg="add del">
        <pc:chgData name="Doreen Osgood" userId="e1951cd2-64a1-49b0-84cb-d345a64e788e" providerId="ADAL" clId="{FF436D62-6B62-462A-A319-3A6F7AB85054}" dt="2025-06-05T12:06:39.367" v="289" actId="47"/>
        <pc:sldMkLst>
          <pc:docMk/>
          <pc:sldMk cId="0" sldId="275"/>
        </pc:sldMkLst>
      </pc:sldChg>
      <pc:sldChg chg="modSp mod">
        <pc:chgData name="Doreen Osgood" userId="e1951cd2-64a1-49b0-84cb-d345a64e788e" providerId="ADAL" clId="{FF436D62-6B62-462A-A319-3A6F7AB85054}" dt="2025-06-03T14:12:14.239" v="0" actId="6549"/>
        <pc:sldMkLst>
          <pc:docMk/>
          <pc:sldMk cId="0" sldId="278"/>
        </pc:sldMkLst>
        <pc:spChg chg="mod">
          <ac:chgData name="Doreen Osgood" userId="e1951cd2-64a1-49b0-84cb-d345a64e788e" providerId="ADAL" clId="{FF436D62-6B62-462A-A319-3A6F7AB85054}" dt="2025-06-03T14:12:14.239" v="0" actId="6549"/>
          <ac:spMkLst>
            <pc:docMk/>
            <pc:sldMk cId="0" sldId="278"/>
            <ac:spMk id="610" creationId="{00000000-0000-0000-0000-000000000000}"/>
          </ac:spMkLst>
        </pc:spChg>
      </pc:sldChg>
      <pc:sldChg chg="addSp delSp modSp add del mod">
        <pc:chgData name="Doreen Osgood" userId="e1951cd2-64a1-49b0-84cb-d345a64e788e" providerId="ADAL" clId="{FF436D62-6B62-462A-A319-3A6F7AB85054}" dt="2025-06-05T12:06:27.198" v="275" actId="47"/>
        <pc:sldMkLst>
          <pc:docMk/>
          <pc:sldMk cId="0" sldId="298"/>
        </pc:sldMkLst>
      </pc:sldChg>
      <pc:sldChg chg="modSp add del mod">
        <pc:chgData name="Doreen Osgood" userId="e1951cd2-64a1-49b0-84cb-d345a64e788e" providerId="ADAL" clId="{FF436D62-6B62-462A-A319-3A6F7AB85054}" dt="2025-06-03T16:21:01.121" v="242" actId="2696"/>
        <pc:sldMkLst>
          <pc:docMk/>
          <pc:sldMk cId="0" sldId="299"/>
        </pc:sldMkLst>
      </pc:sldChg>
      <pc:sldChg chg="modSp add del mod">
        <pc:chgData name="Doreen Osgood" userId="e1951cd2-64a1-49b0-84cb-d345a64e788e" providerId="ADAL" clId="{FF436D62-6B62-462A-A319-3A6F7AB85054}" dt="2025-06-05T12:06:28.024" v="276" actId="47"/>
        <pc:sldMkLst>
          <pc:docMk/>
          <pc:sldMk cId="3619021126" sldId="300"/>
        </pc:sldMkLst>
      </pc:sldChg>
      <pc:sldChg chg="add del">
        <pc:chgData name="Doreen Osgood" userId="e1951cd2-64a1-49b0-84cb-d345a64e788e" providerId="ADAL" clId="{FF436D62-6B62-462A-A319-3A6F7AB85054}" dt="2025-06-05T12:06:28.847" v="277" actId="47"/>
        <pc:sldMkLst>
          <pc:docMk/>
          <pc:sldMk cId="0" sldId="301"/>
        </pc:sldMkLst>
      </pc:sldChg>
      <pc:sldChg chg="add del">
        <pc:chgData name="Doreen Osgood" userId="e1951cd2-64a1-49b0-84cb-d345a64e788e" providerId="ADAL" clId="{FF436D62-6B62-462A-A319-3A6F7AB85054}" dt="2025-06-05T12:06:29.679" v="278" actId="47"/>
        <pc:sldMkLst>
          <pc:docMk/>
          <pc:sldMk cId="0" sldId="302"/>
        </pc:sldMkLst>
      </pc:sldChg>
      <pc:sldChg chg="modSp add del mod">
        <pc:chgData name="Doreen Osgood" userId="e1951cd2-64a1-49b0-84cb-d345a64e788e" providerId="ADAL" clId="{FF436D62-6B62-462A-A319-3A6F7AB85054}" dt="2025-06-05T12:06:30.554" v="279" actId="47"/>
        <pc:sldMkLst>
          <pc:docMk/>
          <pc:sldMk cId="0" sldId="303"/>
        </pc:sldMkLst>
      </pc:sldChg>
      <pc:sldChg chg="add del">
        <pc:chgData name="Doreen Osgood" userId="e1951cd2-64a1-49b0-84cb-d345a64e788e" providerId="ADAL" clId="{FF436D62-6B62-462A-A319-3A6F7AB85054}" dt="2025-06-05T12:06:31.741" v="280" actId="47"/>
        <pc:sldMkLst>
          <pc:docMk/>
          <pc:sldMk cId="2490618257" sldId="304"/>
        </pc:sldMkLst>
      </pc:sldChg>
      <pc:sldChg chg="add del">
        <pc:chgData name="Doreen Osgood" userId="e1951cd2-64a1-49b0-84cb-d345a64e788e" providerId="ADAL" clId="{FF436D62-6B62-462A-A319-3A6F7AB85054}" dt="2025-06-05T12:06:32.564" v="281" actId="47"/>
        <pc:sldMkLst>
          <pc:docMk/>
          <pc:sldMk cId="0" sldId="305"/>
        </pc:sldMkLst>
      </pc:sldChg>
      <pc:sldChg chg="add del">
        <pc:chgData name="Doreen Osgood" userId="e1951cd2-64a1-49b0-84cb-d345a64e788e" providerId="ADAL" clId="{FF436D62-6B62-462A-A319-3A6F7AB85054}" dt="2025-06-05T12:06:33.279" v="282" actId="47"/>
        <pc:sldMkLst>
          <pc:docMk/>
          <pc:sldMk cId="0" sldId="306"/>
        </pc:sldMkLst>
      </pc:sldChg>
      <pc:sldChg chg="add del">
        <pc:chgData name="Doreen Osgood" userId="e1951cd2-64a1-49b0-84cb-d345a64e788e" providerId="ADAL" clId="{FF436D62-6B62-462A-A319-3A6F7AB85054}" dt="2025-06-05T12:06:33.988" v="283" actId="47"/>
        <pc:sldMkLst>
          <pc:docMk/>
          <pc:sldMk cId="0" sldId="307"/>
        </pc:sldMkLst>
      </pc:sldChg>
      <pc:sldChg chg="modSp add del mod">
        <pc:chgData name="Doreen Osgood" userId="e1951cd2-64a1-49b0-84cb-d345a64e788e" providerId="ADAL" clId="{FF436D62-6B62-462A-A319-3A6F7AB85054}" dt="2025-06-05T12:06:34.718" v="284" actId="47"/>
        <pc:sldMkLst>
          <pc:docMk/>
          <pc:sldMk cId="0" sldId="308"/>
        </pc:sldMkLst>
        <pc:spChg chg="mod">
          <ac:chgData name="Doreen Osgood" userId="e1951cd2-64a1-49b0-84cb-d345a64e788e" providerId="ADAL" clId="{FF436D62-6B62-462A-A319-3A6F7AB85054}" dt="2025-06-03T15:36:33.661" v="116" actId="6549"/>
          <ac:spMkLst>
            <pc:docMk/>
            <pc:sldMk cId="0" sldId="308"/>
            <ac:spMk id="482" creationId="{00000000-0000-0000-0000-000000000000}"/>
          </ac:spMkLst>
        </pc:spChg>
      </pc:sldChg>
      <pc:sldChg chg="add del">
        <pc:chgData name="Doreen Osgood" userId="e1951cd2-64a1-49b0-84cb-d345a64e788e" providerId="ADAL" clId="{FF436D62-6B62-462A-A319-3A6F7AB85054}" dt="2025-06-05T12:06:35.453" v="285" actId="47"/>
        <pc:sldMkLst>
          <pc:docMk/>
          <pc:sldMk cId="0" sldId="309"/>
        </pc:sldMkLst>
      </pc:sldChg>
      <pc:sldChg chg="add del">
        <pc:chgData name="Doreen Osgood" userId="e1951cd2-64a1-49b0-84cb-d345a64e788e" providerId="ADAL" clId="{FF436D62-6B62-462A-A319-3A6F7AB85054}" dt="2025-06-05T12:06:36.286" v="286" actId="47"/>
        <pc:sldMkLst>
          <pc:docMk/>
          <pc:sldMk cId="0" sldId="310"/>
        </pc:sldMkLst>
      </pc:sldChg>
      <pc:sldChg chg="add del">
        <pc:chgData name="Doreen Osgood" userId="e1951cd2-64a1-49b0-84cb-d345a64e788e" providerId="ADAL" clId="{FF436D62-6B62-462A-A319-3A6F7AB85054}" dt="2025-06-05T12:06:37.032" v="287" actId="47"/>
        <pc:sldMkLst>
          <pc:docMk/>
          <pc:sldMk cId="0" sldId="311"/>
        </pc:sldMkLst>
      </pc:sldChg>
      <pc:sldChg chg="modSp add del mod">
        <pc:chgData name="Doreen Osgood" userId="e1951cd2-64a1-49b0-84cb-d345a64e788e" providerId="ADAL" clId="{FF436D62-6B62-462A-A319-3A6F7AB85054}" dt="2025-06-03T16:26:42.956" v="271" actId="47"/>
        <pc:sldMkLst>
          <pc:docMk/>
          <pc:sldMk cId="0" sldId="312"/>
        </pc:sldMkLst>
      </pc:sldChg>
      <pc:sldChg chg="modSp add del mod setBg modNotes">
        <pc:chgData name="Doreen Osgood" userId="e1951cd2-64a1-49b0-84cb-d345a64e788e" providerId="ADAL" clId="{FF436D62-6B62-462A-A319-3A6F7AB85054}" dt="2025-06-03T16:21:05.145" v="243" actId="2696"/>
        <pc:sldMkLst>
          <pc:docMk/>
          <pc:sldMk cId="0" sldId="313"/>
        </pc:sldMkLst>
      </pc:sldChg>
      <pc:sldMasterChg chg="delSldLayout">
        <pc:chgData name="Doreen Osgood" userId="e1951cd2-64a1-49b0-84cb-d345a64e788e" providerId="ADAL" clId="{FF436D62-6B62-462A-A319-3A6F7AB85054}" dt="2025-06-05T12:06:38.569" v="288" actId="47"/>
        <pc:sldMasterMkLst>
          <pc:docMk/>
          <pc:sldMasterMk cId="0" sldId="2147483648"/>
        </pc:sldMasterMkLst>
        <pc:sldLayoutChg chg="del">
          <pc:chgData name="Doreen Osgood" userId="e1951cd2-64a1-49b0-84cb-d345a64e788e" providerId="ADAL" clId="{FF436D62-6B62-462A-A319-3A6F7AB85054}" dt="2025-06-05T12:06:26.307" v="274" actId="47"/>
          <pc:sldLayoutMkLst>
            <pc:docMk/>
            <pc:sldMasterMk cId="0" sldId="2147483648"/>
            <pc:sldLayoutMk cId="0" sldId="2147483649"/>
          </pc:sldLayoutMkLst>
        </pc:sldLayoutChg>
        <pc:sldLayoutChg chg="del">
          <pc:chgData name="Doreen Osgood" userId="e1951cd2-64a1-49b0-84cb-d345a64e788e" providerId="ADAL" clId="{FF436D62-6B62-462A-A319-3A6F7AB85054}" dt="2025-06-05T12:06:38.569" v="288" actId="47"/>
          <pc:sldLayoutMkLst>
            <pc:docMk/>
            <pc:sldMasterMk cId="0" sldId="2147483648"/>
            <pc:sldLayoutMk cId="0" sldId="2147483655"/>
          </pc:sldLayoutMkLst>
        </pc:sldLayoutChg>
        <pc:sldLayoutChg chg="del">
          <pc:chgData name="Doreen Osgood" userId="e1951cd2-64a1-49b0-84cb-d345a64e788e" providerId="ADAL" clId="{FF436D62-6B62-462A-A319-3A6F7AB85054}" dt="2025-06-05T12:06:35.453" v="285" actId="47"/>
          <pc:sldLayoutMkLst>
            <pc:docMk/>
            <pc:sldMasterMk cId="0" sldId="2147483648"/>
            <pc:sldLayoutMk cId="3997749227" sldId="214748373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sldNum" idx="12"/>
          </p:nvPr>
        </p:nvSpPr>
        <p:spPr>
          <a:xfrm>
            <a:off x="198628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2263"/>
            <a:ext cx="6540500" cy="3679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Google Shape;446;p4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2263"/>
            <a:ext cx="6540500" cy="3679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p10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Some pipettors have more than 3 boxes on their display windows. Be sure to draw your particular style of piper on the board to clarify.</a:t>
            </a:r>
            <a:endParaRPr/>
          </a:p>
        </p:txBody>
      </p:sp>
      <p:sp>
        <p:nvSpPr>
          <p:cNvPr id="519" name="Google Shape;519;p10:notes"/>
          <p:cNvSpPr txBox="1">
            <a:spLocks noGrp="1"/>
          </p:cNvSpPr>
          <p:nvPr>
            <p:ph type="sldNum" idx="12"/>
          </p:nvPr>
        </p:nvSpPr>
        <p:spPr>
          <a:xfrm>
            <a:off x="198628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1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6" name="Google Shape;52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3" name="Google Shape;533;p12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Be sure that the student or teacher pipetting is holding the tube, not the laboratory partner.</a:t>
            </a:r>
            <a:endParaRPr/>
          </a:p>
        </p:txBody>
      </p:sp>
      <p:sp>
        <p:nvSpPr>
          <p:cNvPr id="534" name="Google Shape;534;p12:notes"/>
          <p:cNvSpPr txBox="1">
            <a:spLocks noGrp="1"/>
          </p:cNvSpPr>
          <p:nvPr>
            <p:ph type="sldNum" idx="12"/>
          </p:nvPr>
        </p:nvSpPr>
        <p:spPr>
          <a:xfrm>
            <a:off x="198628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3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3" name="Google Shape;54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4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0" name="Google Shape;55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2263"/>
            <a:ext cx="6540500" cy="3679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7" name="Google Shape;557;p15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Student Guide pg 20 in standard manual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May differ in other versions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58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59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2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4" name="Google Shape;594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63:notes"/>
          <p:cNvSpPr txBox="1">
            <a:spLocks noGrp="1"/>
          </p:cNvSpPr>
          <p:nvPr>
            <p:ph type="sldNum" idx="12"/>
          </p:nvPr>
        </p:nvSpPr>
        <p:spPr>
          <a:xfrm>
            <a:off x="198628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2263"/>
            <a:ext cx="6540500" cy="3679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1" name="Google Shape;601;p63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5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4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65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2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66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9" name="Google Shape;659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67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68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69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70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71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72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2263"/>
            <a:ext cx="6540500" cy="3679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p5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21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6" name="Google Shape;70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22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4" name="Google Shape;71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23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4" name="Google Shape;7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8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4" name="Google Shape;73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2263"/>
            <a:ext cx="6540500" cy="3679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73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74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2263"/>
            <a:ext cx="6540500" cy="3679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59" name="Google Shape;759;p75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 i="1"/>
              <a:t>Things separate by size AND by charge (size is the biggest factor).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0" name="Google Shape;760;p75:notes"/>
          <p:cNvSpPr txBox="1">
            <a:spLocks noGrp="1"/>
          </p:cNvSpPr>
          <p:nvPr>
            <p:ph type="sldNum" idx="12"/>
          </p:nvPr>
        </p:nvSpPr>
        <p:spPr>
          <a:xfrm>
            <a:off x="198628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76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80" name="Google Shape;780;p77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 i="1"/>
              <a:t>Solution Tube 1 = blue + purple</a:t>
            </a:r>
            <a:endParaRPr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 i="1"/>
              <a:t>SolutionTube 2 = blue + purple + yellow</a:t>
            </a:r>
            <a:endParaRPr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 i="1"/>
              <a:t>SolutionTube 3 = blue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1" name="Google Shape;781;p77:notes"/>
          <p:cNvSpPr txBox="1">
            <a:spLocks noGrp="1"/>
          </p:cNvSpPr>
          <p:nvPr>
            <p:ph type="sldNum" idx="12"/>
          </p:nvPr>
        </p:nvSpPr>
        <p:spPr>
          <a:xfrm>
            <a:off x="198628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0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3" name="Google Shape;79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2263"/>
            <a:ext cx="6540500" cy="3679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2263"/>
            <a:ext cx="6540500" cy="3679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6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8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5" name="Google Shape;46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7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1" name="Google Shape;47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2263"/>
            <a:ext cx="6540500" cy="3679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0" name="Google Shape;480;p8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The type of micropipettes may differ between sites.</a:t>
            </a:r>
            <a:endParaRPr/>
          </a:p>
        </p:txBody>
      </p:sp>
      <p:sp>
        <p:nvSpPr>
          <p:cNvPr id="481" name="Google Shape;481;p8:notes"/>
          <p:cNvSpPr txBox="1">
            <a:spLocks noGrp="1"/>
          </p:cNvSpPr>
          <p:nvPr>
            <p:ph type="sldNum" idx="12"/>
          </p:nvPr>
        </p:nvSpPr>
        <p:spPr>
          <a:xfrm>
            <a:off x="198628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6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7:notes"/>
          <p:cNvSpPr txBox="1">
            <a:spLocks noGrp="1"/>
          </p:cNvSpPr>
          <p:nvPr>
            <p:ph type="body" idx="1"/>
          </p:nvPr>
        </p:nvSpPr>
        <p:spPr>
          <a:xfrm>
            <a:off x="222282" y="4126694"/>
            <a:ext cx="6575971" cy="4703272"/>
          </a:xfrm>
          <a:prstGeom prst="rect">
            <a:avLst/>
          </a:prstGeom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9713" y="323850"/>
            <a:ext cx="6540500" cy="3678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Takeaway (right)">
  <p:cSld name="Content and Takeaway (right)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3"/>
          <p:cNvSpPr/>
          <p:nvPr/>
        </p:nvSpPr>
        <p:spPr>
          <a:xfrm>
            <a:off x="1" y="1007707"/>
            <a:ext cx="6053327" cy="3548928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1"/>
              <a:buFont typeface="Arial"/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43"/>
          <p:cNvSpPr txBox="1">
            <a:spLocks noGrp="1"/>
          </p:cNvSpPr>
          <p:nvPr>
            <p:ph type="body" idx="1"/>
          </p:nvPr>
        </p:nvSpPr>
        <p:spPr>
          <a:xfrm>
            <a:off x="6053327" y="1005841"/>
            <a:ext cx="3099816" cy="3553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75" tIns="91425" rIns="274300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43"/>
          <p:cNvSpPr txBox="1">
            <a:spLocks noGrp="1"/>
          </p:cNvSpPr>
          <p:nvPr>
            <p:ph type="body" idx="2"/>
          </p:nvPr>
        </p:nvSpPr>
        <p:spPr>
          <a:xfrm>
            <a:off x="363539" y="1280160"/>
            <a:ext cx="5689600" cy="311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43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keaway (bottom)">
  <p:cSld name="Takeaway (bottom)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4"/>
          <p:cNvSpPr/>
          <p:nvPr/>
        </p:nvSpPr>
        <p:spPr>
          <a:xfrm>
            <a:off x="0" y="1007705"/>
            <a:ext cx="9144000" cy="2856573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1"/>
              <a:buFont typeface="Arial"/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44"/>
          <p:cNvSpPr txBox="1">
            <a:spLocks noGrp="1"/>
          </p:cNvSpPr>
          <p:nvPr>
            <p:ph type="body" idx="1"/>
          </p:nvPr>
        </p:nvSpPr>
        <p:spPr>
          <a:xfrm>
            <a:off x="0" y="3908120"/>
            <a:ext cx="9144000" cy="6511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body" idx="2"/>
          </p:nvPr>
        </p:nvSpPr>
        <p:spPr>
          <a:xfrm>
            <a:off x="363539" y="1280160"/>
            <a:ext cx="8416925" cy="2424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and Takeaway">
  <p:cSld name="Subtitle and Takeawa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/>
          <p:nvPr/>
        </p:nvSpPr>
        <p:spPr>
          <a:xfrm>
            <a:off x="0" y="1007705"/>
            <a:ext cx="9144000" cy="2856573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1"/>
              <a:buFont typeface="Arial"/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45"/>
          <p:cNvSpPr txBox="1">
            <a:spLocks noGrp="1"/>
          </p:cNvSpPr>
          <p:nvPr>
            <p:ph type="body" idx="1"/>
          </p:nvPr>
        </p:nvSpPr>
        <p:spPr>
          <a:xfrm>
            <a:off x="0" y="3908120"/>
            <a:ext cx="9144000" cy="6511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2"/>
          </p:nvPr>
        </p:nvSpPr>
        <p:spPr>
          <a:xfrm>
            <a:off x="363539" y="1554481"/>
            <a:ext cx="8416925" cy="2203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body" idx="3"/>
          </p:nvPr>
        </p:nvSpPr>
        <p:spPr>
          <a:xfrm>
            <a:off x="363539" y="1146176"/>
            <a:ext cx="8234362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Takeaway (left)">
  <p:cSld name="Content and Takeaway (left)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6"/>
          <p:cNvSpPr/>
          <p:nvPr/>
        </p:nvSpPr>
        <p:spPr>
          <a:xfrm>
            <a:off x="2589069" y="1007707"/>
            <a:ext cx="6554932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0" tIns="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1"/>
              <a:buFont typeface="Arial"/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46"/>
          <p:cNvSpPr txBox="1">
            <a:spLocks noGrp="1"/>
          </p:cNvSpPr>
          <p:nvPr>
            <p:ph type="body" idx="1"/>
          </p:nvPr>
        </p:nvSpPr>
        <p:spPr>
          <a:xfrm>
            <a:off x="1" y="1007707"/>
            <a:ext cx="2556164" cy="35515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4300" tIns="137150" rIns="91425" bIns="18287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20"/>
              <a:buNone/>
              <a:defRPr>
                <a:solidFill>
                  <a:schemeClr val="lt1"/>
                </a:solidFill>
              </a:defRPr>
            </a:lvl3pPr>
            <a:lvl4pPr marL="1828800" lvl="3" indent="-32003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40"/>
              <a:buChar char="–"/>
              <a:defRPr>
                <a:solidFill>
                  <a:schemeClr val="dk1"/>
                </a:solidFill>
              </a:defRPr>
            </a:lvl4pPr>
            <a:lvl5pPr marL="2286000" lvl="4" indent="-30861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60"/>
              <a:buChar char="•"/>
              <a:defRPr>
                <a:solidFill>
                  <a:schemeClr val="dk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2"/>
          </p:nvPr>
        </p:nvSpPr>
        <p:spPr>
          <a:xfrm>
            <a:off x="2699359" y="1554480"/>
            <a:ext cx="6081104" cy="2923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body" idx="3"/>
          </p:nvPr>
        </p:nvSpPr>
        <p:spPr>
          <a:xfrm>
            <a:off x="2699360" y="1146176"/>
            <a:ext cx="6001729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Collage">
  <p:cSld name="Photo Collag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7"/>
          <p:cNvSpPr>
            <a:spLocks noGrp="1"/>
          </p:cNvSpPr>
          <p:nvPr>
            <p:ph type="pic" idx="2"/>
          </p:nvPr>
        </p:nvSpPr>
        <p:spPr>
          <a:xfrm>
            <a:off x="4613565" y="1007707"/>
            <a:ext cx="2244436" cy="3552663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47"/>
          <p:cNvSpPr>
            <a:spLocks noGrp="1"/>
          </p:cNvSpPr>
          <p:nvPr>
            <p:ph type="pic" idx="3"/>
          </p:nvPr>
        </p:nvSpPr>
        <p:spPr>
          <a:xfrm>
            <a:off x="1" y="2833069"/>
            <a:ext cx="2265218" cy="1727301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47"/>
          <p:cNvSpPr>
            <a:spLocks noGrp="1"/>
          </p:cNvSpPr>
          <p:nvPr>
            <p:ph type="pic" idx="4"/>
          </p:nvPr>
        </p:nvSpPr>
        <p:spPr>
          <a:xfrm>
            <a:off x="0" y="1007707"/>
            <a:ext cx="4572000" cy="178448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47"/>
          <p:cNvSpPr>
            <a:spLocks noGrp="1"/>
          </p:cNvSpPr>
          <p:nvPr>
            <p:ph type="pic" idx="5"/>
          </p:nvPr>
        </p:nvSpPr>
        <p:spPr>
          <a:xfrm>
            <a:off x="6891543" y="2833069"/>
            <a:ext cx="2244436" cy="1726232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47"/>
          <p:cNvSpPr>
            <a:spLocks noGrp="1"/>
          </p:cNvSpPr>
          <p:nvPr>
            <p:ph type="pic" idx="6"/>
          </p:nvPr>
        </p:nvSpPr>
        <p:spPr>
          <a:xfrm>
            <a:off x="6889721" y="1007707"/>
            <a:ext cx="2244436" cy="178448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47"/>
          <p:cNvSpPr>
            <a:spLocks noGrp="1"/>
          </p:cNvSpPr>
          <p:nvPr>
            <p:ph type="pic" idx="7"/>
          </p:nvPr>
        </p:nvSpPr>
        <p:spPr>
          <a:xfrm>
            <a:off x="2306782" y="2833069"/>
            <a:ext cx="2265218" cy="1726232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47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Photo">
  <p:cSld name="Single Photo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8"/>
          <p:cNvSpPr>
            <a:spLocks noGrp="1"/>
          </p:cNvSpPr>
          <p:nvPr>
            <p:ph type="pic" idx="2"/>
          </p:nvPr>
        </p:nvSpPr>
        <p:spPr>
          <a:xfrm>
            <a:off x="0" y="1007707"/>
            <a:ext cx="9144000" cy="3551594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48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hoto w/Label">
  <p:cSld name="Two Photo w/Label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9"/>
          <p:cNvSpPr/>
          <p:nvPr/>
        </p:nvSpPr>
        <p:spPr>
          <a:xfrm>
            <a:off x="0" y="1007707"/>
            <a:ext cx="9144000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1"/>
              <a:buFont typeface="Arial"/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49"/>
          <p:cNvSpPr>
            <a:spLocks noGrp="1"/>
          </p:cNvSpPr>
          <p:nvPr>
            <p:ph type="pic" idx="2"/>
          </p:nvPr>
        </p:nvSpPr>
        <p:spPr>
          <a:xfrm>
            <a:off x="1739034" y="1173689"/>
            <a:ext cx="2763982" cy="2561253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49"/>
          <p:cNvSpPr>
            <a:spLocks noGrp="1"/>
          </p:cNvSpPr>
          <p:nvPr>
            <p:ph type="pic" idx="3"/>
          </p:nvPr>
        </p:nvSpPr>
        <p:spPr>
          <a:xfrm>
            <a:off x="4655127" y="1173689"/>
            <a:ext cx="2763982" cy="2561253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49"/>
          <p:cNvSpPr txBox="1">
            <a:spLocks noGrp="1"/>
          </p:cNvSpPr>
          <p:nvPr>
            <p:ph type="body" idx="1"/>
          </p:nvPr>
        </p:nvSpPr>
        <p:spPr>
          <a:xfrm>
            <a:off x="1739035" y="3734943"/>
            <a:ext cx="2763693" cy="6718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49"/>
          <p:cNvSpPr txBox="1">
            <a:spLocks noGrp="1"/>
          </p:cNvSpPr>
          <p:nvPr>
            <p:ph type="body" idx="4"/>
          </p:nvPr>
        </p:nvSpPr>
        <p:spPr>
          <a:xfrm>
            <a:off x="4655417" y="3734943"/>
            <a:ext cx="2763693" cy="6718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49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hotos and Takeaway">
  <p:cSld name="Two Photos and Takeawa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0"/>
          <p:cNvSpPr>
            <a:spLocks noGrp="1"/>
          </p:cNvSpPr>
          <p:nvPr>
            <p:ph type="pic" idx="2"/>
          </p:nvPr>
        </p:nvSpPr>
        <p:spPr>
          <a:xfrm>
            <a:off x="1" y="1007707"/>
            <a:ext cx="3034145" cy="3551594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50"/>
          <p:cNvSpPr>
            <a:spLocks noGrp="1"/>
          </p:cNvSpPr>
          <p:nvPr>
            <p:ph type="pic" idx="3"/>
          </p:nvPr>
        </p:nvSpPr>
        <p:spPr>
          <a:xfrm>
            <a:off x="6109856" y="1007707"/>
            <a:ext cx="3034145" cy="3551594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50"/>
          <p:cNvSpPr txBox="1">
            <a:spLocks noGrp="1"/>
          </p:cNvSpPr>
          <p:nvPr>
            <p:ph type="body" idx="1"/>
          </p:nvPr>
        </p:nvSpPr>
        <p:spPr>
          <a:xfrm>
            <a:off x="3063240" y="1005841"/>
            <a:ext cx="3017520" cy="3553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50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and Content (right)">
  <p:cSld name="Photo and Content (right)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1"/>
          <p:cNvSpPr/>
          <p:nvPr/>
        </p:nvSpPr>
        <p:spPr>
          <a:xfrm>
            <a:off x="1" y="1007707"/>
            <a:ext cx="6004458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1"/>
              <a:buFont typeface="Arial"/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51"/>
          <p:cNvSpPr>
            <a:spLocks noGrp="1"/>
          </p:cNvSpPr>
          <p:nvPr>
            <p:ph type="pic" idx="2"/>
          </p:nvPr>
        </p:nvSpPr>
        <p:spPr>
          <a:xfrm>
            <a:off x="6048300" y="1007416"/>
            <a:ext cx="3096491" cy="2863127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51"/>
          <p:cNvSpPr txBox="1">
            <a:spLocks noGrp="1"/>
          </p:cNvSpPr>
          <p:nvPr>
            <p:ph type="body" idx="1"/>
          </p:nvPr>
        </p:nvSpPr>
        <p:spPr>
          <a:xfrm>
            <a:off x="6048299" y="3870543"/>
            <a:ext cx="3096096" cy="6887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51"/>
          <p:cNvSpPr txBox="1">
            <a:spLocks noGrp="1"/>
          </p:cNvSpPr>
          <p:nvPr>
            <p:ph type="body" idx="3"/>
          </p:nvPr>
        </p:nvSpPr>
        <p:spPr>
          <a:xfrm>
            <a:off x="363539" y="1280161"/>
            <a:ext cx="5640921" cy="3172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51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and Content (left)">
  <p:cSld name="Photo and Content (left)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2"/>
          <p:cNvSpPr/>
          <p:nvPr/>
        </p:nvSpPr>
        <p:spPr>
          <a:xfrm>
            <a:off x="3140023" y="1007707"/>
            <a:ext cx="6003978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1"/>
              <a:buFont typeface="Arial"/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52"/>
          <p:cNvSpPr>
            <a:spLocks noGrp="1"/>
          </p:cNvSpPr>
          <p:nvPr>
            <p:ph type="pic" idx="2"/>
          </p:nvPr>
        </p:nvSpPr>
        <p:spPr>
          <a:xfrm>
            <a:off x="-309" y="1007416"/>
            <a:ext cx="3096491" cy="2866085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52"/>
          <p:cNvSpPr txBox="1">
            <a:spLocks noGrp="1"/>
          </p:cNvSpPr>
          <p:nvPr>
            <p:ph type="body" idx="1"/>
          </p:nvPr>
        </p:nvSpPr>
        <p:spPr>
          <a:xfrm>
            <a:off x="-310" y="3873500"/>
            <a:ext cx="3096096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52"/>
          <p:cNvSpPr txBox="1">
            <a:spLocks noGrp="1"/>
          </p:cNvSpPr>
          <p:nvPr>
            <p:ph type="body" idx="3"/>
          </p:nvPr>
        </p:nvSpPr>
        <p:spPr>
          <a:xfrm>
            <a:off x="3225452" y="1280161"/>
            <a:ext cx="5555011" cy="3222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52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6"/>
          <p:cNvSpPr/>
          <p:nvPr/>
        </p:nvSpPr>
        <p:spPr>
          <a:xfrm>
            <a:off x="0" y="1007707"/>
            <a:ext cx="9144000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1"/>
              <a:buFont typeface="Arial"/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6"/>
          <p:cNvSpPr txBox="1">
            <a:spLocks noGrp="1"/>
          </p:cNvSpPr>
          <p:nvPr>
            <p:ph type="body" idx="1"/>
          </p:nvPr>
        </p:nvSpPr>
        <p:spPr>
          <a:xfrm>
            <a:off x="363538" y="1280161"/>
            <a:ext cx="841678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36"/>
          <p:cNvSpPr txBox="1">
            <a:spLocks noGrp="1"/>
          </p:cNvSpPr>
          <p:nvPr>
            <p:ph type="title"/>
          </p:nvPr>
        </p:nvSpPr>
        <p:spPr>
          <a:xfrm>
            <a:off x="363538" y="440247"/>
            <a:ext cx="841678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9"/>
          <p:cNvSpPr/>
          <p:nvPr/>
        </p:nvSpPr>
        <p:spPr>
          <a:xfrm>
            <a:off x="0" y="1007708"/>
            <a:ext cx="9144000" cy="3546673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79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0"/>
          <p:cNvSpPr/>
          <p:nvPr/>
        </p:nvSpPr>
        <p:spPr>
          <a:xfrm>
            <a:off x="0" y="1007707"/>
            <a:ext cx="9144000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80"/>
          <p:cNvSpPr txBox="1">
            <a:spLocks noGrp="1"/>
          </p:cNvSpPr>
          <p:nvPr>
            <p:ph type="body" idx="1"/>
          </p:nvPr>
        </p:nvSpPr>
        <p:spPr>
          <a:xfrm>
            <a:off x="363538" y="1280162"/>
            <a:ext cx="841678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80"/>
          <p:cNvSpPr txBox="1">
            <a:spLocks noGrp="1"/>
          </p:cNvSpPr>
          <p:nvPr>
            <p:ph type="title"/>
          </p:nvPr>
        </p:nvSpPr>
        <p:spPr>
          <a:xfrm>
            <a:off x="363538" y="440249"/>
            <a:ext cx="841678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1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81"/>
          <p:cNvSpPr txBox="1">
            <a:spLocks noGrp="1"/>
          </p:cNvSpPr>
          <p:nvPr>
            <p:ph type="body" idx="1"/>
          </p:nvPr>
        </p:nvSpPr>
        <p:spPr>
          <a:xfrm>
            <a:off x="363538" y="1280162"/>
            <a:ext cx="841678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8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p8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8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4"/>
          <p:cNvSpPr/>
          <p:nvPr/>
        </p:nvSpPr>
        <p:spPr>
          <a:xfrm>
            <a:off x="0" y="1007707"/>
            <a:ext cx="9144000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84"/>
          <p:cNvSpPr txBox="1">
            <a:spLocks noGrp="1"/>
          </p:cNvSpPr>
          <p:nvPr>
            <p:ph type="body" idx="1"/>
          </p:nvPr>
        </p:nvSpPr>
        <p:spPr>
          <a:xfrm>
            <a:off x="363538" y="1280162"/>
            <a:ext cx="413226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84"/>
          <p:cNvSpPr txBox="1">
            <a:spLocks noGrp="1"/>
          </p:cNvSpPr>
          <p:nvPr>
            <p:ph type="title"/>
          </p:nvPr>
        </p:nvSpPr>
        <p:spPr>
          <a:xfrm>
            <a:off x="363538" y="440249"/>
            <a:ext cx="841678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84"/>
          <p:cNvSpPr txBox="1">
            <a:spLocks noGrp="1"/>
          </p:cNvSpPr>
          <p:nvPr>
            <p:ph type="body" idx="2"/>
          </p:nvPr>
        </p:nvSpPr>
        <p:spPr>
          <a:xfrm>
            <a:off x="4648060" y="1280162"/>
            <a:ext cx="413226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 type="twoObj">
  <p:cSld name="TWO_OBJEC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7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87"/>
          <p:cNvSpPr txBox="1">
            <a:spLocks noGrp="1"/>
          </p:cNvSpPr>
          <p:nvPr>
            <p:ph type="body" idx="1"/>
          </p:nvPr>
        </p:nvSpPr>
        <p:spPr>
          <a:xfrm>
            <a:off x="1028700" y="1714500"/>
            <a:ext cx="3335840" cy="268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  <a:defRPr>
                <a:solidFill>
                  <a:schemeClr val="dk2"/>
                </a:solidFill>
              </a:defRPr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>
                <a:solidFill>
                  <a:schemeClr val="dk2"/>
                </a:solidFill>
              </a:defRPr>
            </a:lvl3pPr>
            <a:lvl4pPr marL="1828800" lvl="3" indent="-32003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–"/>
              <a:defRPr>
                <a:solidFill>
                  <a:schemeClr val="dk2"/>
                </a:solidFill>
              </a:defRPr>
            </a:lvl4pPr>
            <a:lvl5pPr marL="2286000" lvl="4" indent="-30861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60"/>
              <a:buChar char="•"/>
              <a:defRPr>
                <a:solidFill>
                  <a:schemeClr val="dk2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87"/>
          <p:cNvSpPr txBox="1">
            <a:spLocks noGrp="1"/>
          </p:cNvSpPr>
          <p:nvPr>
            <p:ph type="body" idx="2"/>
          </p:nvPr>
        </p:nvSpPr>
        <p:spPr>
          <a:xfrm>
            <a:off x="4894052" y="1714500"/>
            <a:ext cx="3335840" cy="268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  <a:defRPr>
                <a:solidFill>
                  <a:schemeClr val="dk2"/>
                </a:solidFill>
              </a:defRPr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>
                <a:solidFill>
                  <a:schemeClr val="dk2"/>
                </a:solidFill>
              </a:defRPr>
            </a:lvl3pPr>
            <a:lvl4pPr marL="1828800" lvl="3" indent="-32003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–"/>
              <a:defRPr>
                <a:solidFill>
                  <a:schemeClr val="dk2"/>
                </a:solidFill>
              </a:defRPr>
            </a:lvl4pPr>
            <a:lvl5pPr marL="2286000" lvl="4" indent="-30861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60"/>
              <a:buChar char="•"/>
              <a:defRPr>
                <a:solidFill>
                  <a:schemeClr val="dk2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8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Google Shape;150;p8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Google Shape;151;p8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4005072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88"/>
          <p:cNvSpPr txBox="1">
            <a:spLocks noGrp="1"/>
          </p:cNvSpPr>
          <p:nvPr>
            <p:ph type="body" idx="1"/>
          </p:nvPr>
        </p:nvSpPr>
        <p:spPr>
          <a:xfrm>
            <a:off x="571501" y="4460430"/>
            <a:ext cx="7449344" cy="294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88"/>
          <p:cNvSpPr txBox="1">
            <a:spLocks noGrp="1"/>
          </p:cNvSpPr>
          <p:nvPr>
            <p:ph type="body" idx="2"/>
          </p:nvPr>
        </p:nvSpPr>
        <p:spPr>
          <a:xfrm>
            <a:off x="571501" y="4102228"/>
            <a:ext cx="7449344" cy="34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 b="1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88"/>
          <p:cNvSpPr txBox="1">
            <a:spLocks noGrp="1"/>
          </p:cNvSpPr>
          <p:nvPr>
            <p:ph type="title"/>
          </p:nvPr>
        </p:nvSpPr>
        <p:spPr>
          <a:xfrm>
            <a:off x="571503" y="1490827"/>
            <a:ext cx="7441435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7" name="Google Shape;157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0449" y="4457738"/>
            <a:ext cx="2681900" cy="640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Slide_3">
  <p:cSld name="Section Slide_3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9"/>
          <p:cNvSpPr/>
          <p:nvPr/>
        </p:nvSpPr>
        <p:spPr>
          <a:xfrm>
            <a:off x="0" y="4358640"/>
            <a:ext cx="9144000" cy="784860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89"/>
          <p:cNvSpPr txBox="1">
            <a:spLocks noGrp="1"/>
          </p:cNvSpPr>
          <p:nvPr>
            <p:ph type="title"/>
          </p:nvPr>
        </p:nvSpPr>
        <p:spPr>
          <a:xfrm>
            <a:off x="571503" y="1797303"/>
            <a:ext cx="7441435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sz="36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1" name="Google Shape;161;p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09073" y="4608166"/>
            <a:ext cx="1915643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and Content">
  <p:cSld name="Subtitle and Conten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0"/>
          <p:cNvSpPr/>
          <p:nvPr/>
        </p:nvSpPr>
        <p:spPr>
          <a:xfrm>
            <a:off x="0" y="1007707"/>
            <a:ext cx="9144000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90"/>
          <p:cNvSpPr txBox="1">
            <a:spLocks noGrp="1"/>
          </p:cNvSpPr>
          <p:nvPr>
            <p:ph type="body" idx="1"/>
          </p:nvPr>
        </p:nvSpPr>
        <p:spPr>
          <a:xfrm>
            <a:off x="363540" y="1554482"/>
            <a:ext cx="8416925" cy="292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90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90"/>
          <p:cNvSpPr txBox="1">
            <a:spLocks noGrp="1"/>
          </p:cNvSpPr>
          <p:nvPr>
            <p:ph type="body" idx="2"/>
          </p:nvPr>
        </p:nvSpPr>
        <p:spPr>
          <a:xfrm>
            <a:off x="363540" y="1146176"/>
            <a:ext cx="8416924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ubtitle and Content">
  <p:cSld name="Two Subtitle and Conten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1"/>
          <p:cNvSpPr/>
          <p:nvPr/>
        </p:nvSpPr>
        <p:spPr>
          <a:xfrm>
            <a:off x="0" y="1007707"/>
            <a:ext cx="9144000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91"/>
          <p:cNvSpPr txBox="1">
            <a:spLocks noGrp="1"/>
          </p:cNvSpPr>
          <p:nvPr>
            <p:ph type="body" idx="1"/>
          </p:nvPr>
        </p:nvSpPr>
        <p:spPr>
          <a:xfrm>
            <a:off x="363538" y="1554482"/>
            <a:ext cx="4133088" cy="292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91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91"/>
          <p:cNvSpPr txBox="1">
            <a:spLocks noGrp="1"/>
          </p:cNvSpPr>
          <p:nvPr>
            <p:ph type="body" idx="2"/>
          </p:nvPr>
        </p:nvSpPr>
        <p:spPr>
          <a:xfrm>
            <a:off x="363538" y="1146176"/>
            <a:ext cx="4133088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91"/>
          <p:cNvSpPr txBox="1">
            <a:spLocks noGrp="1"/>
          </p:cNvSpPr>
          <p:nvPr>
            <p:ph type="body" idx="3"/>
          </p:nvPr>
        </p:nvSpPr>
        <p:spPr>
          <a:xfrm>
            <a:off x="4647374" y="1554482"/>
            <a:ext cx="4133088" cy="292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91"/>
          <p:cNvSpPr txBox="1">
            <a:spLocks noGrp="1"/>
          </p:cNvSpPr>
          <p:nvPr>
            <p:ph type="body" idx="4"/>
          </p:nvPr>
        </p:nvSpPr>
        <p:spPr>
          <a:xfrm>
            <a:off x="4647374" y="1146176"/>
            <a:ext cx="4133088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5"/>
          <p:cNvSpPr txBox="1">
            <a:spLocks noGrp="1"/>
          </p:cNvSpPr>
          <p:nvPr>
            <p:ph type="body" idx="1"/>
          </p:nvPr>
        </p:nvSpPr>
        <p:spPr>
          <a:xfrm>
            <a:off x="363538" y="1280161"/>
            <a:ext cx="841678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5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anel Image">
  <p:cSld name="Three Panel Image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2"/>
          <p:cNvSpPr>
            <a:spLocks noGrp="1"/>
          </p:cNvSpPr>
          <p:nvPr>
            <p:ph type="pic" idx="2"/>
          </p:nvPr>
        </p:nvSpPr>
        <p:spPr>
          <a:xfrm>
            <a:off x="3121045" y="1007705"/>
            <a:ext cx="2909455" cy="3551595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p92"/>
          <p:cNvSpPr>
            <a:spLocks noGrp="1"/>
          </p:cNvSpPr>
          <p:nvPr>
            <p:ph type="pic" idx="3"/>
          </p:nvPr>
        </p:nvSpPr>
        <p:spPr>
          <a:xfrm>
            <a:off x="6066255" y="1007705"/>
            <a:ext cx="3075709" cy="3551595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p92"/>
          <p:cNvSpPr>
            <a:spLocks noGrp="1"/>
          </p:cNvSpPr>
          <p:nvPr>
            <p:ph type="pic" idx="4"/>
          </p:nvPr>
        </p:nvSpPr>
        <p:spPr>
          <a:xfrm>
            <a:off x="2" y="1007705"/>
            <a:ext cx="3075709" cy="3551595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p92"/>
          <p:cNvSpPr txBox="1">
            <a:spLocks noGrp="1"/>
          </p:cNvSpPr>
          <p:nvPr>
            <p:ph type="title"/>
          </p:nvPr>
        </p:nvSpPr>
        <p:spPr>
          <a:xfrm>
            <a:off x="363540" y="440249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 sz="26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akeaway (right)">
  <p:cSld name="Image and Takeaway (right)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3"/>
          <p:cNvSpPr>
            <a:spLocks noGrp="1"/>
          </p:cNvSpPr>
          <p:nvPr>
            <p:ph type="pic" idx="2"/>
          </p:nvPr>
        </p:nvSpPr>
        <p:spPr>
          <a:xfrm>
            <a:off x="2" y="1007707"/>
            <a:ext cx="6026727" cy="3551594"/>
          </a:xfrm>
          <a:prstGeom prst="rect">
            <a:avLst/>
          </a:prstGeom>
          <a:noFill/>
          <a:ln>
            <a:noFill/>
          </a:ln>
        </p:spPr>
      </p:sp>
      <p:sp>
        <p:nvSpPr>
          <p:cNvPr id="181" name="Google Shape;181;p93"/>
          <p:cNvSpPr txBox="1">
            <a:spLocks noGrp="1"/>
          </p:cNvSpPr>
          <p:nvPr>
            <p:ph type="body" idx="1"/>
          </p:nvPr>
        </p:nvSpPr>
        <p:spPr>
          <a:xfrm>
            <a:off x="6069993" y="1008065"/>
            <a:ext cx="3074009" cy="3551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75" tIns="45700" rIns="274300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2000">
                <a:solidFill>
                  <a:schemeClr val="lt1"/>
                </a:solidFill>
              </a:defRPr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20"/>
              <a:buChar char="•"/>
              <a:defRPr sz="1800">
                <a:solidFill>
                  <a:schemeClr val="lt1"/>
                </a:solidFill>
              </a:defRPr>
            </a:lvl3pPr>
            <a:lvl4pPr marL="1828800" lvl="3" indent="-32003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40"/>
              <a:buChar char="–"/>
              <a:defRPr sz="1600">
                <a:solidFill>
                  <a:schemeClr val="lt1"/>
                </a:solidFill>
              </a:defRPr>
            </a:lvl4pPr>
            <a:lvl5pPr marL="2286000" lvl="4" indent="-30861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6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93"/>
          <p:cNvSpPr txBox="1">
            <a:spLocks noGrp="1"/>
          </p:cNvSpPr>
          <p:nvPr>
            <p:ph type="title"/>
          </p:nvPr>
        </p:nvSpPr>
        <p:spPr>
          <a:xfrm>
            <a:off x="363540" y="440249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 sz="26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Takeaway (right)">
  <p:cSld name="Content and Takeaway (right)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4"/>
          <p:cNvSpPr/>
          <p:nvPr/>
        </p:nvSpPr>
        <p:spPr>
          <a:xfrm>
            <a:off x="2" y="1007707"/>
            <a:ext cx="6053327" cy="3548928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94"/>
          <p:cNvSpPr txBox="1">
            <a:spLocks noGrp="1"/>
          </p:cNvSpPr>
          <p:nvPr>
            <p:ph type="body" idx="1"/>
          </p:nvPr>
        </p:nvSpPr>
        <p:spPr>
          <a:xfrm>
            <a:off x="6053327" y="1005841"/>
            <a:ext cx="3099816" cy="3553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75" tIns="91425" rIns="274300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94"/>
          <p:cNvSpPr txBox="1">
            <a:spLocks noGrp="1"/>
          </p:cNvSpPr>
          <p:nvPr>
            <p:ph type="body" idx="2"/>
          </p:nvPr>
        </p:nvSpPr>
        <p:spPr>
          <a:xfrm>
            <a:off x="363540" y="1280160"/>
            <a:ext cx="5689600" cy="311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94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keaway (bottom)">
  <p:cSld name="Takeaway (bottom)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5"/>
          <p:cNvSpPr/>
          <p:nvPr/>
        </p:nvSpPr>
        <p:spPr>
          <a:xfrm>
            <a:off x="0" y="1007705"/>
            <a:ext cx="9144000" cy="2856573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95"/>
          <p:cNvSpPr txBox="1">
            <a:spLocks noGrp="1"/>
          </p:cNvSpPr>
          <p:nvPr>
            <p:ph type="body" idx="1"/>
          </p:nvPr>
        </p:nvSpPr>
        <p:spPr>
          <a:xfrm>
            <a:off x="0" y="3908121"/>
            <a:ext cx="9144000" cy="6511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95"/>
          <p:cNvSpPr txBox="1">
            <a:spLocks noGrp="1"/>
          </p:cNvSpPr>
          <p:nvPr>
            <p:ph type="body" idx="2"/>
          </p:nvPr>
        </p:nvSpPr>
        <p:spPr>
          <a:xfrm>
            <a:off x="363540" y="1280160"/>
            <a:ext cx="8416925" cy="2424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95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and Takeaway">
  <p:cSld name="Subtitle and Takeaway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6"/>
          <p:cNvSpPr/>
          <p:nvPr/>
        </p:nvSpPr>
        <p:spPr>
          <a:xfrm>
            <a:off x="0" y="1007705"/>
            <a:ext cx="9144000" cy="2856573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96"/>
          <p:cNvSpPr txBox="1">
            <a:spLocks noGrp="1"/>
          </p:cNvSpPr>
          <p:nvPr>
            <p:ph type="body" idx="1"/>
          </p:nvPr>
        </p:nvSpPr>
        <p:spPr>
          <a:xfrm>
            <a:off x="0" y="3908121"/>
            <a:ext cx="9144000" cy="6511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96"/>
          <p:cNvSpPr txBox="1">
            <a:spLocks noGrp="1"/>
          </p:cNvSpPr>
          <p:nvPr>
            <p:ph type="body" idx="2"/>
          </p:nvPr>
        </p:nvSpPr>
        <p:spPr>
          <a:xfrm>
            <a:off x="363540" y="1554481"/>
            <a:ext cx="8416925" cy="2203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96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96"/>
          <p:cNvSpPr txBox="1">
            <a:spLocks noGrp="1"/>
          </p:cNvSpPr>
          <p:nvPr>
            <p:ph type="body" idx="3"/>
          </p:nvPr>
        </p:nvSpPr>
        <p:spPr>
          <a:xfrm>
            <a:off x="363540" y="1146176"/>
            <a:ext cx="8234362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Takeaway (left)">
  <p:cSld name="Content and Takeaway (left)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7"/>
          <p:cNvSpPr/>
          <p:nvPr/>
        </p:nvSpPr>
        <p:spPr>
          <a:xfrm>
            <a:off x="2589069" y="1007707"/>
            <a:ext cx="6554932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0" tIns="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97"/>
          <p:cNvSpPr txBox="1">
            <a:spLocks noGrp="1"/>
          </p:cNvSpPr>
          <p:nvPr>
            <p:ph type="body" idx="1"/>
          </p:nvPr>
        </p:nvSpPr>
        <p:spPr>
          <a:xfrm>
            <a:off x="1" y="1007707"/>
            <a:ext cx="2556164" cy="35515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4300" tIns="137150" rIns="91425" bIns="18287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20"/>
              <a:buNone/>
              <a:defRPr>
                <a:solidFill>
                  <a:schemeClr val="lt1"/>
                </a:solidFill>
              </a:defRPr>
            </a:lvl3pPr>
            <a:lvl4pPr marL="1828800" lvl="3" indent="-32003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40"/>
              <a:buChar char="–"/>
              <a:defRPr>
                <a:solidFill>
                  <a:schemeClr val="dk1"/>
                </a:solidFill>
              </a:defRPr>
            </a:lvl4pPr>
            <a:lvl5pPr marL="2286000" lvl="4" indent="-30861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60"/>
              <a:buChar char="•"/>
              <a:defRPr>
                <a:solidFill>
                  <a:schemeClr val="dk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97"/>
          <p:cNvSpPr txBox="1">
            <a:spLocks noGrp="1"/>
          </p:cNvSpPr>
          <p:nvPr>
            <p:ph type="body" idx="2"/>
          </p:nvPr>
        </p:nvSpPr>
        <p:spPr>
          <a:xfrm>
            <a:off x="2699359" y="1554480"/>
            <a:ext cx="6081104" cy="2923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3" name="Google Shape;203;p97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97"/>
          <p:cNvSpPr txBox="1">
            <a:spLocks noGrp="1"/>
          </p:cNvSpPr>
          <p:nvPr>
            <p:ph type="body" idx="3"/>
          </p:nvPr>
        </p:nvSpPr>
        <p:spPr>
          <a:xfrm>
            <a:off x="2699361" y="1146176"/>
            <a:ext cx="6001729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Collage">
  <p:cSld name="Photo Collage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8"/>
          <p:cNvSpPr>
            <a:spLocks noGrp="1"/>
          </p:cNvSpPr>
          <p:nvPr>
            <p:ph type="pic" idx="2"/>
          </p:nvPr>
        </p:nvSpPr>
        <p:spPr>
          <a:xfrm>
            <a:off x="4613565" y="1007708"/>
            <a:ext cx="2244436" cy="3552663"/>
          </a:xfrm>
          <a:prstGeom prst="rect">
            <a:avLst/>
          </a:prstGeom>
          <a:noFill/>
          <a:ln>
            <a:noFill/>
          </a:ln>
        </p:spPr>
      </p:sp>
      <p:sp>
        <p:nvSpPr>
          <p:cNvPr id="207" name="Google Shape;207;p98"/>
          <p:cNvSpPr>
            <a:spLocks noGrp="1"/>
          </p:cNvSpPr>
          <p:nvPr>
            <p:ph type="pic" idx="3"/>
          </p:nvPr>
        </p:nvSpPr>
        <p:spPr>
          <a:xfrm>
            <a:off x="1" y="2833070"/>
            <a:ext cx="2265218" cy="1727301"/>
          </a:xfrm>
          <a:prstGeom prst="rect">
            <a:avLst/>
          </a:prstGeom>
          <a:noFill/>
          <a:ln>
            <a:noFill/>
          </a:ln>
        </p:spPr>
      </p:sp>
      <p:sp>
        <p:nvSpPr>
          <p:cNvPr id="208" name="Google Shape;208;p98"/>
          <p:cNvSpPr>
            <a:spLocks noGrp="1"/>
          </p:cNvSpPr>
          <p:nvPr>
            <p:ph type="pic" idx="4"/>
          </p:nvPr>
        </p:nvSpPr>
        <p:spPr>
          <a:xfrm>
            <a:off x="0" y="1007707"/>
            <a:ext cx="4572000" cy="1784480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p98"/>
          <p:cNvSpPr>
            <a:spLocks noGrp="1"/>
          </p:cNvSpPr>
          <p:nvPr>
            <p:ph type="pic" idx="5"/>
          </p:nvPr>
        </p:nvSpPr>
        <p:spPr>
          <a:xfrm>
            <a:off x="6891543" y="2833069"/>
            <a:ext cx="2244436" cy="1726232"/>
          </a:xfrm>
          <a:prstGeom prst="rect">
            <a:avLst/>
          </a:prstGeom>
          <a:noFill/>
          <a:ln>
            <a:noFill/>
          </a:ln>
        </p:spPr>
      </p:sp>
      <p:sp>
        <p:nvSpPr>
          <p:cNvPr id="210" name="Google Shape;210;p98"/>
          <p:cNvSpPr>
            <a:spLocks noGrp="1"/>
          </p:cNvSpPr>
          <p:nvPr>
            <p:ph type="pic" idx="6"/>
          </p:nvPr>
        </p:nvSpPr>
        <p:spPr>
          <a:xfrm>
            <a:off x="6889722" y="1007707"/>
            <a:ext cx="2244436" cy="1784480"/>
          </a:xfrm>
          <a:prstGeom prst="rect">
            <a:avLst/>
          </a:prstGeom>
          <a:noFill/>
          <a:ln>
            <a:noFill/>
          </a:ln>
        </p:spPr>
      </p:sp>
      <p:sp>
        <p:nvSpPr>
          <p:cNvPr id="211" name="Google Shape;211;p98"/>
          <p:cNvSpPr>
            <a:spLocks noGrp="1"/>
          </p:cNvSpPr>
          <p:nvPr>
            <p:ph type="pic" idx="7"/>
          </p:nvPr>
        </p:nvSpPr>
        <p:spPr>
          <a:xfrm>
            <a:off x="2306782" y="2833069"/>
            <a:ext cx="2265218" cy="1726232"/>
          </a:xfrm>
          <a:prstGeom prst="rect">
            <a:avLst/>
          </a:prstGeom>
          <a:noFill/>
          <a:ln>
            <a:noFill/>
          </a:ln>
        </p:spPr>
      </p:sp>
      <p:sp>
        <p:nvSpPr>
          <p:cNvPr id="212" name="Google Shape;212;p98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Photo">
  <p:cSld name="Single Photo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9"/>
          <p:cNvSpPr>
            <a:spLocks noGrp="1"/>
          </p:cNvSpPr>
          <p:nvPr>
            <p:ph type="pic" idx="2"/>
          </p:nvPr>
        </p:nvSpPr>
        <p:spPr>
          <a:xfrm>
            <a:off x="0" y="1007707"/>
            <a:ext cx="9144000" cy="3551594"/>
          </a:xfrm>
          <a:prstGeom prst="rect">
            <a:avLst/>
          </a:prstGeom>
          <a:noFill/>
          <a:ln>
            <a:noFill/>
          </a:ln>
        </p:spPr>
      </p:sp>
      <p:sp>
        <p:nvSpPr>
          <p:cNvPr id="215" name="Google Shape;215;p99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hoto w/Label">
  <p:cSld name="Two Photo w/Label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00"/>
          <p:cNvSpPr/>
          <p:nvPr/>
        </p:nvSpPr>
        <p:spPr>
          <a:xfrm>
            <a:off x="0" y="1007707"/>
            <a:ext cx="9144000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00"/>
          <p:cNvSpPr>
            <a:spLocks noGrp="1"/>
          </p:cNvSpPr>
          <p:nvPr>
            <p:ph type="pic" idx="2"/>
          </p:nvPr>
        </p:nvSpPr>
        <p:spPr>
          <a:xfrm>
            <a:off x="1739034" y="1173689"/>
            <a:ext cx="2763982" cy="2561253"/>
          </a:xfrm>
          <a:prstGeom prst="rect">
            <a:avLst/>
          </a:prstGeom>
          <a:noFill/>
          <a:ln>
            <a:noFill/>
          </a:ln>
        </p:spPr>
      </p:sp>
      <p:sp>
        <p:nvSpPr>
          <p:cNvPr id="219" name="Google Shape;219;p100"/>
          <p:cNvSpPr>
            <a:spLocks noGrp="1"/>
          </p:cNvSpPr>
          <p:nvPr>
            <p:ph type="pic" idx="3"/>
          </p:nvPr>
        </p:nvSpPr>
        <p:spPr>
          <a:xfrm>
            <a:off x="4655127" y="1173689"/>
            <a:ext cx="2763982" cy="2561253"/>
          </a:xfrm>
          <a:prstGeom prst="rect">
            <a:avLst/>
          </a:prstGeom>
          <a:noFill/>
          <a:ln>
            <a:noFill/>
          </a:ln>
        </p:spPr>
      </p:sp>
      <p:sp>
        <p:nvSpPr>
          <p:cNvPr id="220" name="Google Shape;220;p100"/>
          <p:cNvSpPr txBox="1">
            <a:spLocks noGrp="1"/>
          </p:cNvSpPr>
          <p:nvPr>
            <p:ph type="body" idx="1"/>
          </p:nvPr>
        </p:nvSpPr>
        <p:spPr>
          <a:xfrm>
            <a:off x="1739036" y="3734944"/>
            <a:ext cx="2763693" cy="6718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100"/>
          <p:cNvSpPr txBox="1">
            <a:spLocks noGrp="1"/>
          </p:cNvSpPr>
          <p:nvPr>
            <p:ph type="body" idx="4"/>
          </p:nvPr>
        </p:nvSpPr>
        <p:spPr>
          <a:xfrm>
            <a:off x="4655417" y="3734944"/>
            <a:ext cx="2763693" cy="6718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100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hotos and Takeaway">
  <p:cSld name="Two Photos and Takeaway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1"/>
          <p:cNvSpPr>
            <a:spLocks noGrp="1"/>
          </p:cNvSpPr>
          <p:nvPr>
            <p:ph type="pic" idx="2"/>
          </p:nvPr>
        </p:nvSpPr>
        <p:spPr>
          <a:xfrm>
            <a:off x="2" y="1007707"/>
            <a:ext cx="3034145" cy="3551594"/>
          </a:xfrm>
          <a:prstGeom prst="rect">
            <a:avLst/>
          </a:prstGeom>
          <a:noFill/>
          <a:ln>
            <a:noFill/>
          </a:ln>
        </p:spPr>
      </p:sp>
      <p:sp>
        <p:nvSpPr>
          <p:cNvPr id="225" name="Google Shape;225;p101"/>
          <p:cNvSpPr>
            <a:spLocks noGrp="1"/>
          </p:cNvSpPr>
          <p:nvPr>
            <p:ph type="pic" idx="3"/>
          </p:nvPr>
        </p:nvSpPr>
        <p:spPr>
          <a:xfrm>
            <a:off x="6109857" y="1007707"/>
            <a:ext cx="3034145" cy="3551594"/>
          </a:xfrm>
          <a:prstGeom prst="rect">
            <a:avLst/>
          </a:prstGeom>
          <a:noFill/>
          <a:ln>
            <a:noFill/>
          </a:ln>
        </p:spPr>
      </p:sp>
      <p:sp>
        <p:nvSpPr>
          <p:cNvPr id="226" name="Google Shape;226;p101"/>
          <p:cNvSpPr txBox="1">
            <a:spLocks noGrp="1"/>
          </p:cNvSpPr>
          <p:nvPr>
            <p:ph type="body" idx="1"/>
          </p:nvPr>
        </p:nvSpPr>
        <p:spPr>
          <a:xfrm>
            <a:off x="3063240" y="1005841"/>
            <a:ext cx="3017520" cy="3553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101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Slide_3">
  <p:cSld name="Section Slide_3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4"/>
          <p:cNvSpPr/>
          <p:nvPr/>
        </p:nvSpPr>
        <p:spPr>
          <a:xfrm>
            <a:off x="0" y="4358640"/>
            <a:ext cx="9144000" cy="784860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1"/>
              <a:buFont typeface="Arial"/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4"/>
          <p:cNvSpPr txBox="1">
            <a:spLocks noGrp="1"/>
          </p:cNvSpPr>
          <p:nvPr>
            <p:ph type="title"/>
          </p:nvPr>
        </p:nvSpPr>
        <p:spPr>
          <a:xfrm>
            <a:off x="571502" y="1797303"/>
            <a:ext cx="7441435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sz="36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" name="Google Shape;2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77317" y="4564775"/>
            <a:ext cx="2080095" cy="381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and Content (right)">
  <p:cSld name="Photo and Content (right)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02"/>
          <p:cNvSpPr/>
          <p:nvPr/>
        </p:nvSpPr>
        <p:spPr>
          <a:xfrm>
            <a:off x="1" y="1007707"/>
            <a:ext cx="6004458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02"/>
          <p:cNvSpPr>
            <a:spLocks noGrp="1"/>
          </p:cNvSpPr>
          <p:nvPr>
            <p:ph type="pic" idx="2"/>
          </p:nvPr>
        </p:nvSpPr>
        <p:spPr>
          <a:xfrm>
            <a:off x="6048301" y="1007417"/>
            <a:ext cx="3096491" cy="2863127"/>
          </a:xfrm>
          <a:prstGeom prst="rect">
            <a:avLst/>
          </a:prstGeom>
          <a:noFill/>
          <a:ln>
            <a:noFill/>
          </a:ln>
        </p:spPr>
      </p:sp>
      <p:sp>
        <p:nvSpPr>
          <p:cNvPr id="231" name="Google Shape;231;p102"/>
          <p:cNvSpPr txBox="1">
            <a:spLocks noGrp="1"/>
          </p:cNvSpPr>
          <p:nvPr>
            <p:ph type="body" idx="1"/>
          </p:nvPr>
        </p:nvSpPr>
        <p:spPr>
          <a:xfrm>
            <a:off x="6048299" y="3870544"/>
            <a:ext cx="3096096" cy="6887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102"/>
          <p:cNvSpPr txBox="1">
            <a:spLocks noGrp="1"/>
          </p:cNvSpPr>
          <p:nvPr>
            <p:ph type="body" idx="3"/>
          </p:nvPr>
        </p:nvSpPr>
        <p:spPr>
          <a:xfrm>
            <a:off x="363539" y="1280162"/>
            <a:ext cx="5640921" cy="3172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102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and Content (left)">
  <p:cSld name="Photo and Content (left)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3"/>
          <p:cNvSpPr/>
          <p:nvPr/>
        </p:nvSpPr>
        <p:spPr>
          <a:xfrm>
            <a:off x="3140023" y="1007707"/>
            <a:ext cx="6003978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03"/>
          <p:cNvSpPr>
            <a:spLocks noGrp="1"/>
          </p:cNvSpPr>
          <p:nvPr>
            <p:ph type="pic" idx="2"/>
          </p:nvPr>
        </p:nvSpPr>
        <p:spPr>
          <a:xfrm>
            <a:off x="-308" y="1007417"/>
            <a:ext cx="3096491" cy="2866085"/>
          </a:xfrm>
          <a:prstGeom prst="rect">
            <a:avLst/>
          </a:prstGeom>
          <a:noFill/>
          <a:ln>
            <a:noFill/>
          </a:ln>
        </p:spPr>
      </p:sp>
      <p:sp>
        <p:nvSpPr>
          <p:cNvPr id="237" name="Google Shape;237;p103"/>
          <p:cNvSpPr txBox="1">
            <a:spLocks noGrp="1"/>
          </p:cNvSpPr>
          <p:nvPr>
            <p:ph type="body" idx="1"/>
          </p:nvPr>
        </p:nvSpPr>
        <p:spPr>
          <a:xfrm>
            <a:off x="-310" y="3873500"/>
            <a:ext cx="3096096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8" name="Google Shape;238;p103"/>
          <p:cNvSpPr txBox="1">
            <a:spLocks noGrp="1"/>
          </p:cNvSpPr>
          <p:nvPr>
            <p:ph type="body" idx="3"/>
          </p:nvPr>
        </p:nvSpPr>
        <p:spPr>
          <a:xfrm>
            <a:off x="3225453" y="1280162"/>
            <a:ext cx="5555011" cy="3222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p103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White">
  <p:cSld name="Title Only - White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4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86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8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05"/>
          <p:cNvSpPr txBox="1"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0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55" name="Google Shape;255;p10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10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0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06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0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p10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106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0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07"/>
          <p:cNvSpPr txBox="1"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07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10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0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10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08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0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" name="Google Shape;273;p10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4" name="Google Shape;274;p10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10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0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9"/>
          <p:cNvSpPr txBox="1"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09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80" name="Google Shape;280;p109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1" name="Google Shape;281;p109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82" name="Google Shape;282;p109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10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09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0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10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1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1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1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7"/>
          <p:cNvSpPr/>
          <p:nvPr/>
        </p:nvSpPr>
        <p:spPr>
          <a:xfrm>
            <a:off x="0" y="1007707"/>
            <a:ext cx="9144000" cy="3546673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1"/>
              <a:buFont typeface="Arial"/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37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1"/>
          <p:cNvSpPr txBox="1">
            <a:spLocks noGrp="1"/>
          </p:cNvSpPr>
          <p:nvPr>
            <p:ph type="body" idx="1"/>
          </p:nvPr>
        </p:nvSpPr>
        <p:spPr>
          <a:xfrm>
            <a:off x="3887391" y="740571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94" name="Google Shape;294;p11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95" name="Google Shape;295;p11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1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11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1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12"/>
          <p:cNvSpPr>
            <a:spLocks noGrp="1"/>
          </p:cNvSpPr>
          <p:nvPr>
            <p:ph type="pic" idx="2"/>
          </p:nvPr>
        </p:nvSpPr>
        <p:spPr>
          <a:xfrm>
            <a:off x="3887391" y="740571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301" name="Google Shape;301;p11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302" name="Google Shape;302;p11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1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11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13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1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8" name="Google Shape;308;p11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1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1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14"/>
          <p:cNvSpPr txBox="1">
            <a:spLocks noGrp="1"/>
          </p:cNvSpPr>
          <p:nvPr>
            <p:ph type="title"/>
          </p:nvPr>
        </p:nvSpPr>
        <p:spPr>
          <a:xfrm rot="5400000">
            <a:off x="5350074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14"/>
          <p:cNvSpPr txBox="1">
            <a:spLocks noGrp="1"/>
          </p:cNvSpPr>
          <p:nvPr>
            <p:ph type="body" idx="1"/>
          </p:nvPr>
        </p:nvSpPr>
        <p:spPr>
          <a:xfrm rot="5400000">
            <a:off x="1349574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4" name="Google Shape;314;p11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14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1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1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4005072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16"/>
          <p:cNvSpPr txBox="1">
            <a:spLocks noGrp="1"/>
          </p:cNvSpPr>
          <p:nvPr>
            <p:ph type="body" idx="1"/>
          </p:nvPr>
        </p:nvSpPr>
        <p:spPr>
          <a:xfrm>
            <a:off x="571501" y="4460430"/>
            <a:ext cx="7449344" cy="294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5" name="Google Shape;325;p116"/>
          <p:cNvSpPr txBox="1">
            <a:spLocks noGrp="1"/>
          </p:cNvSpPr>
          <p:nvPr>
            <p:ph type="body" idx="2"/>
          </p:nvPr>
        </p:nvSpPr>
        <p:spPr>
          <a:xfrm>
            <a:off x="571501" y="4102228"/>
            <a:ext cx="7449344" cy="34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 b="1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6" name="Google Shape;326;p116"/>
          <p:cNvSpPr txBox="1">
            <a:spLocks noGrp="1"/>
          </p:cNvSpPr>
          <p:nvPr>
            <p:ph type="title"/>
          </p:nvPr>
        </p:nvSpPr>
        <p:spPr>
          <a:xfrm>
            <a:off x="571503" y="1490827"/>
            <a:ext cx="7441435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27" name="Google Shape;327;p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0449" y="4457738"/>
            <a:ext cx="2681900" cy="640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Slide_3">
  <p:cSld name="Section Slide_3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17"/>
          <p:cNvSpPr/>
          <p:nvPr/>
        </p:nvSpPr>
        <p:spPr>
          <a:xfrm>
            <a:off x="0" y="4358640"/>
            <a:ext cx="9144000" cy="784860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17"/>
          <p:cNvSpPr txBox="1">
            <a:spLocks noGrp="1"/>
          </p:cNvSpPr>
          <p:nvPr>
            <p:ph type="title"/>
          </p:nvPr>
        </p:nvSpPr>
        <p:spPr>
          <a:xfrm>
            <a:off x="571503" y="1797303"/>
            <a:ext cx="7441435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sz="36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31" name="Google Shape;331;p1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09073" y="4608166"/>
            <a:ext cx="1915643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18"/>
          <p:cNvSpPr/>
          <p:nvPr/>
        </p:nvSpPr>
        <p:spPr>
          <a:xfrm>
            <a:off x="0" y="1007708"/>
            <a:ext cx="9144000" cy="3546673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18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19"/>
          <p:cNvSpPr/>
          <p:nvPr/>
        </p:nvSpPr>
        <p:spPr>
          <a:xfrm>
            <a:off x="0" y="1007707"/>
            <a:ext cx="9144000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19"/>
          <p:cNvSpPr txBox="1">
            <a:spLocks noGrp="1"/>
          </p:cNvSpPr>
          <p:nvPr>
            <p:ph type="body" idx="1"/>
          </p:nvPr>
        </p:nvSpPr>
        <p:spPr>
          <a:xfrm>
            <a:off x="363538" y="1280162"/>
            <a:ext cx="841678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8" name="Google Shape;338;p119"/>
          <p:cNvSpPr txBox="1">
            <a:spLocks noGrp="1"/>
          </p:cNvSpPr>
          <p:nvPr>
            <p:ph type="title"/>
          </p:nvPr>
        </p:nvSpPr>
        <p:spPr>
          <a:xfrm>
            <a:off x="363538" y="440249"/>
            <a:ext cx="841678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20"/>
          <p:cNvSpPr/>
          <p:nvPr/>
        </p:nvSpPr>
        <p:spPr>
          <a:xfrm>
            <a:off x="0" y="1007707"/>
            <a:ext cx="9144000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20"/>
          <p:cNvSpPr txBox="1">
            <a:spLocks noGrp="1"/>
          </p:cNvSpPr>
          <p:nvPr>
            <p:ph type="body" idx="1"/>
          </p:nvPr>
        </p:nvSpPr>
        <p:spPr>
          <a:xfrm>
            <a:off x="363538" y="1280162"/>
            <a:ext cx="413226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2" name="Google Shape;342;p120"/>
          <p:cNvSpPr txBox="1">
            <a:spLocks noGrp="1"/>
          </p:cNvSpPr>
          <p:nvPr>
            <p:ph type="title"/>
          </p:nvPr>
        </p:nvSpPr>
        <p:spPr>
          <a:xfrm>
            <a:off x="363538" y="440249"/>
            <a:ext cx="841678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120"/>
          <p:cNvSpPr txBox="1">
            <a:spLocks noGrp="1"/>
          </p:cNvSpPr>
          <p:nvPr>
            <p:ph type="body" idx="2"/>
          </p:nvPr>
        </p:nvSpPr>
        <p:spPr>
          <a:xfrm>
            <a:off x="4648060" y="1280162"/>
            <a:ext cx="413226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and Content">
  <p:cSld name="Subtitle and Conten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21"/>
          <p:cNvSpPr/>
          <p:nvPr/>
        </p:nvSpPr>
        <p:spPr>
          <a:xfrm>
            <a:off x="0" y="1007707"/>
            <a:ext cx="9144000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21"/>
          <p:cNvSpPr txBox="1">
            <a:spLocks noGrp="1"/>
          </p:cNvSpPr>
          <p:nvPr>
            <p:ph type="body" idx="1"/>
          </p:nvPr>
        </p:nvSpPr>
        <p:spPr>
          <a:xfrm>
            <a:off x="363540" y="1554482"/>
            <a:ext cx="8416925" cy="292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121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21"/>
          <p:cNvSpPr txBox="1">
            <a:spLocks noGrp="1"/>
          </p:cNvSpPr>
          <p:nvPr>
            <p:ph type="body" idx="2"/>
          </p:nvPr>
        </p:nvSpPr>
        <p:spPr>
          <a:xfrm>
            <a:off x="363540" y="1146176"/>
            <a:ext cx="8416924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and Content">
  <p:cSld name="Subtitle and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9"/>
          <p:cNvSpPr/>
          <p:nvPr/>
        </p:nvSpPr>
        <p:spPr>
          <a:xfrm>
            <a:off x="0" y="1007707"/>
            <a:ext cx="9144000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1"/>
              <a:buFont typeface="Arial"/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39"/>
          <p:cNvSpPr txBox="1">
            <a:spLocks noGrp="1"/>
          </p:cNvSpPr>
          <p:nvPr>
            <p:ph type="body" idx="1"/>
          </p:nvPr>
        </p:nvSpPr>
        <p:spPr>
          <a:xfrm>
            <a:off x="363539" y="1554481"/>
            <a:ext cx="8416925" cy="292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9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9"/>
          <p:cNvSpPr txBox="1">
            <a:spLocks noGrp="1"/>
          </p:cNvSpPr>
          <p:nvPr>
            <p:ph type="body" idx="2"/>
          </p:nvPr>
        </p:nvSpPr>
        <p:spPr>
          <a:xfrm>
            <a:off x="363539" y="1146176"/>
            <a:ext cx="8416924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ubtitle and Content">
  <p:cSld name="Two Subtitle and Content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22"/>
          <p:cNvSpPr/>
          <p:nvPr/>
        </p:nvSpPr>
        <p:spPr>
          <a:xfrm>
            <a:off x="0" y="1007707"/>
            <a:ext cx="9144000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122"/>
          <p:cNvSpPr txBox="1">
            <a:spLocks noGrp="1"/>
          </p:cNvSpPr>
          <p:nvPr>
            <p:ph type="body" idx="1"/>
          </p:nvPr>
        </p:nvSpPr>
        <p:spPr>
          <a:xfrm>
            <a:off x="363538" y="1554482"/>
            <a:ext cx="4133088" cy="292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122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122"/>
          <p:cNvSpPr txBox="1">
            <a:spLocks noGrp="1"/>
          </p:cNvSpPr>
          <p:nvPr>
            <p:ph type="body" idx="2"/>
          </p:nvPr>
        </p:nvSpPr>
        <p:spPr>
          <a:xfrm>
            <a:off x="363538" y="1146176"/>
            <a:ext cx="4133088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4" name="Google Shape;354;p122"/>
          <p:cNvSpPr txBox="1">
            <a:spLocks noGrp="1"/>
          </p:cNvSpPr>
          <p:nvPr>
            <p:ph type="body" idx="3"/>
          </p:nvPr>
        </p:nvSpPr>
        <p:spPr>
          <a:xfrm>
            <a:off x="4647374" y="1554482"/>
            <a:ext cx="4133088" cy="292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5" name="Google Shape;355;p122"/>
          <p:cNvSpPr txBox="1">
            <a:spLocks noGrp="1"/>
          </p:cNvSpPr>
          <p:nvPr>
            <p:ph type="body" idx="4"/>
          </p:nvPr>
        </p:nvSpPr>
        <p:spPr>
          <a:xfrm>
            <a:off x="4647374" y="1146176"/>
            <a:ext cx="4133088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anel Image">
  <p:cSld name="Three Panel Image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23"/>
          <p:cNvSpPr>
            <a:spLocks noGrp="1"/>
          </p:cNvSpPr>
          <p:nvPr>
            <p:ph type="pic" idx="2"/>
          </p:nvPr>
        </p:nvSpPr>
        <p:spPr>
          <a:xfrm>
            <a:off x="3121045" y="1007705"/>
            <a:ext cx="2909455" cy="3551595"/>
          </a:xfrm>
          <a:prstGeom prst="rect">
            <a:avLst/>
          </a:prstGeom>
          <a:noFill/>
          <a:ln>
            <a:noFill/>
          </a:ln>
        </p:spPr>
      </p:sp>
      <p:sp>
        <p:nvSpPr>
          <p:cNvPr id="358" name="Google Shape;358;p123"/>
          <p:cNvSpPr>
            <a:spLocks noGrp="1"/>
          </p:cNvSpPr>
          <p:nvPr>
            <p:ph type="pic" idx="3"/>
          </p:nvPr>
        </p:nvSpPr>
        <p:spPr>
          <a:xfrm>
            <a:off x="6066255" y="1007705"/>
            <a:ext cx="3075709" cy="3551595"/>
          </a:xfrm>
          <a:prstGeom prst="rect">
            <a:avLst/>
          </a:prstGeom>
          <a:noFill/>
          <a:ln>
            <a:noFill/>
          </a:ln>
        </p:spPr>
      </p:sp>
      <p:sp>
        <p:nvSpPr>
          <p:cNvPr id="359" name="Google Shape;359;p123"/>
          <p:cNvSpPr>
            <a:spLocks noGrp="1"/>
          </p:cNvSpPr>
          <p:nvPr>
            <p:ph type="pic" idx="4"/>
          </p:nvPr>
        </p:nvSpPr>
        <p:spPr>
          <a:xfrm>
            <a:off x="2" y="1007705"/>
            <a:ext cx="3075709" cy="3551595"/>
          </a:xfrm>
          <a:prstGeom prst="rect">
            <a:avLst/>
          </a:prstGeom>
          <a:noFill/>
          <a:ln>
            <a:noFill/>
          </a:ln>
        </p:spPr>
      </p:sp>
      <p:sp>
        <p:nvSpPr>
          <p:cNvPr id="360" name="Google Shape;360;p123"/>
          <p:cNvSpPr txBox="1">
            <a:spLocks noGrp="1"/>
          </p:cNvSpPr>
          <p:nvPr>
            <p:ph type="title"/>
          </p:nvPr>
        </p:nvSpPr>
        <p:spPr>
          <a:xfrm>
            <a:off x="363540" y="440249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 sz="26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akeaway (right)">
  <p:cSld name="Image and Takeaway (right)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24"/>
          <p:cNvSpPr>
            <a:spLocks noGrp="1"/>
          </p:cNvSpPr>
          <p:nvPr>
            <p:ph type="pic" idx="2"/>
          </p:nvPr>
        </p:nvSpPr>
        <p:spPr>
          <a:xfrm>
            <a:off x="2" y="1007707"/>
            <a:ext cx="6026727" cy="3551594"/>
          </a:xfrm>
          <a:prstGeom prst="rect">
            <a:avLst/>
          </a:prstGeom>
          <a:noFill/>
          <a:ln>
            <a:noFill/>
          </a:ln>
        </p:spPr>
      </p:sp>
      <p:sp>
        <p:nvSpPr>
          <p:cNvPr id="363" name="Google Shape;363;p124"/>
          <p:cNvSpPr txBox="1">
            <a:spLocks noGrp="1"/>
          </p:cNvSpPr>
          <p:nvPr>
            <p:ph type="body" idx="1"/>
          </p:nvPr>
        </p:nvSpPr>
        <p:spPr>
          <a:xfrm>
            <a:off x="6069993" y="1008065"/>
            <a:ext cx="3074009" cy="3551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75" tIns="45700" rIns="274300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2000">
                <a:solidFill>
                  <a:schemeClr val="lt1"/>
                </a:solidFill>
              </a:defRPr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20"/>
              <a:buChar char="•"/>
              <a:defRPr sz="1800">
                <a:solidFill>
                  <a:schemeClr val="lt1"/>
                </a:solidFill>
              </a:defRPr>
            </a:lvl3pPr>
            <a:lvl4pPr marL="1828800" lvl="3" indent="-32003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40"/>
              <a:buChar char="–"/>
              <a:defRPr sz="1600">
                <a:solidFill>
                  <a:schemeClr val="lt1"/>
                </a:solidFill>
              </a:defRPr>
            </a:lvl4pPr>
            <a:lvl5pPr marL="2286000" lvl="4" indent="-30861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6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4" name="Google Shape;364;p124"/>
          <p:cNvSpPr txBox="1">
            <a:spLocks noGrp="1"/>
          </p:cNvSpPr>
          <p:nvPr>
            <p:ph type="title"/>
          </p:nvPr>
        </p:nvSpPr>
        <p:spPr>
          <a:xfrm>
            <a:off x="363540" y="440249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 sz="26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Takeaway (right)">
  <p:cSld name="Content and Takeaway (right)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25"/>
          <p:cNvSpPr/>
          <p:nvPr/>
        </p:nvSpPr>
        <p:spPr>
          <a:xfrm>
            <a:off x="2" y="1007707"/>
            <a:ext cx="6053327" cy="3548928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125"/>
          <p:cNvSpPr txBox="1">
            <a:spLocks noGrp="1"/>
          </p:cNvSpPr>
          <p:nvPr>
            <p:ph type="body" idx="1"/>
          </p:nvPr>
        </p:nvSpPr>
        <p:spPr>
          <a:xfrm>
            <a:off x="6053327" y="1005841"/>
            <a:ext cx="3099816" cy="3553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75" tIns="91425" rIns="274300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8" name="Google Shape;368;p125"/>
          <p:cNvSpPr txBox="1">
            <a:spLocks noGrp="1"/>
          </p:cNvSpPr>
          <p:nvPr>
            <p:ph type="body" idx="2"/>
          </p:nvPr>
        </p:nvSpPr>
        <p:spPr>
          <a:xfrm>
            <a:off x="363540" y="1280160"/>
            <a:ext cx="5689600" cy="311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keaway (bottom)">
  <p:cSld name="Takeaway (bottom)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26"/>
          <p:cNvSpPr/>
          <p:nvPr/>
        </p:nvSpPr>
        <p:spPr>
          <a:xfrm>
            <a:off x="0" y="1007705"/>
            <a:ext cx="9144000" cy="2856573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126"/>
          <p:cNvSpPr txBox="1">
            <a:spLocks noGrp="1"/>
          </p:cNvSpPr>
          <p:nvPr>
            <p:ph type="body" idx="1"/>
          </p:nvPr>
        </p:nvSpPr>
        <p:spPr>
          <a:xfrm>
            <a:off x="0" y="3908121"/>
            <a:ext cx="9144000" cy="6511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2"/>
          </p:nvPr>
        </p:nvSpPr>
        <p:spPr>
          <a:xfrm>
            <a:off x="363540" y="1280160"/>
            <a:ext cx="8416925" cy="2424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and Takeaway">
  <p:cSld name="Subtitle and Takeaway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/>
          <p:nvPr/>
        </p:nvSpPr>
        <p:spPr>
          <a:xfrm>
            <a:off x="0" y="1007705"/>
            <a:ext cx="9144000" cy="2856573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0" y="3908121"/>
            <a:ext cx="9144000" cy="6511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363540" y="1554481"/>
            <a:ext cx="8416925" cy="2203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127"/>
          <p:cNvSpPr txBox="1">
            <a:spLocks noGrp="1"/>
          </p:cNvSpPr>
          <p:nvPr>
            <p:ph type="body" idx="3"/>
          </p:nvPr>
        </p:nvSpPr>
        <p:spPr>
          <a:xfrm>
            <a:off x="363540" y="1146176"/>
            <a:ext cx="8234362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Takeaway (left)">
  <p:cSld name="Content and Takeaway (left)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28"/>
          <p:cNvSpPr/>
          <p:nvPr/>
        </p:nvSpPr>
        <p:spPr>
          <a:xfrm>
            <a:off x="2589069" y="1007707"/>
            <a:ext cx="6554932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0" tIns="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128"/>
          <p:cNvSpPr txBox="1">
            <a:spLocks noGrp="1"/>
          </p:cNvSpPr>
          <p:nvPr>
            <p:ph type="body" idx="1"/>
          </p:nvPr>
        </p:nvSpPr>
        <p:spPr>
          <a:xfrm>
            <a:off x="1" y="1007707"/>
            <a:ext cx="2556164" cy="35515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4300" tIns="137150" rIns="91425" bIns="18287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20"/>
              <a:buNone/>
              <a:defRPr>
                <a:solidFill>
                  <a:schemeClr val="lt1"/>
                </a:solidFill>
              </a:defRPr>
            </a:lvl3pPr>
            <a:lvl4pPr marL="1828800" lvl="3" indent="-32003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40"/>
              <a:buChar char="–"/>
              <a:defRPr>
                <a:solidFill>
                  <a:schemeClr val="dk1"/>
                </a:solidFill>
              </a:defRPr>
            </a:lvl4pPr>
            <a:lvl5pPr marL="2286000" lvl="4" indent="-30861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60"/>
              <a:buChar char="•"/>
              <a:defRPr>
                <a:solidFill>
                  <a:schemeClr val="dk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4" name="Google Shape;384;p128"/>
          <p:cNvSpPr txBox="1">
            <a:spLocks noGrp="1"/>
          </p:cNvSpPr>
          <p:nvPr>
            <p:ph type="body" idx="2"/>
          </p:nvPr>
        </p:nvSpPr>
        <p:spPr>
          <a:xfrm>
            <a:off x="2699359" y="1554480"/>
            <a:ext cx="6081104" cy="2923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5" name="Google Shape;385;p128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28"/>
          <p:cNvSpPr txBox="1">
            <a:spLocks noGrp="1"/>
          </p:cNvSpPr>
          <p:nvPr>
            <p:ph type="body" idx="3"/>
          </p:nvPr>
        </p:nvSpPr>
        <p:spPr>
          <a:xfrm>
            <a:off x="2699361" y="1146176"/>
            <a:ext cx="6001729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Collage">
  <p:cSld name="Photo Collage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29"/>
          <p:cNvSpPr>
            <a:spLocks noGrp="1"/>
          </p:cNvSpPr>
          <p:nvPr>
            <p:ph type="pic" idx="2"/>
          </p:nvPr>
        </p:nvSpPr>
        <p:spPr>
          <a:xfrm>
            <a:off x="4613565" y="1007708"/>
            <a:ext cx="2244436" cy="3552663"/>
          </a:xfrm>
          <a:prstGeom prst="rect">
            <a:avLst/>
          </a:prstGeom>
          <a:noFill/>
          <a:ln>
            <a:noFill/>
          </a:ln>
        </p:spPr>
      </p:sp>
      <p:sp>
        <p:nvSpPr>
          <p:cNvPr id="389" name="Google Shape;389;p129"/>
          <p:cNvSpPr>
            <a:spLocks noGrp="1"/>
          </p:cNvSpPr>
          <p:nvPr>
            <p:ph type="pic" idx="3"/>
          </p:nvPr>
        </p:nvSpPr>
        <p:spPr>
          <a:xfrm>
            <a:off x="1" y="2833070"/>
            <a:ext cx="2265218" cy="1727301"/>
          </a:xfrm>
          <a:prstGeom prst="rect">
            <a:avLst/>
          </a:prstGeom>
          <a:noFill/>
          <a:ln>
            <a:noFill/>
          </a:ln>
        </p:spPr>
      </p:sp>
      <p:sp>
        <p:nvSpPr>
          <p:cNvPr id="390" name="Google Shape;390;p129"/>
          <p:cNvSpPr>
            <a:spLocks noGrp="1"/>
          </p:cNvSpPr>
          <p:nvPr>
            <p:ph type="pic" idx="4"/>
          </p:nvPr>
        </p:nvSpPr>
        <p:spPr>
          <a:xfrm>
            <a:off x="0" y="1007707"/>
            <a:ext cx="4572000" cy="1784480"/>
          </a:xfrm>
          <a:prstGeom prst="rect">
            <a:avLst/>
          </a:prstGeom>
          <a:noFill/>
          <a:ln>
            <a:noFill/>
          </a:ln>
        </p:spPr>
      </p:sp>
      <p:sp>
        <p:nvSpPr>
          <p:cNvPr id="391" name="Google Shape;391;p129"/>
          <p:cNvSpPr>
            <a:spLocks noGrp="1"/>
          </p:cNvSpPr>
          <p:nvPr>
            <p:ph type="pic" idx="5"/>
          </p:nvPr>
        </p:nvSpPr>
        <p:spPr>
          <a:xfrm>
            <a:off x="6891543" y="2833069"/>
            <a:ext cx="2244436" cy="1726232"/>
          </a:xfrm>
          <a:prstGeom prst="rect">
            <a:avLst/>
          </a:prstGeom>
          <a:noFill/>
          <a:ln>
            <a:noFill/>
          </a:ln>
        </p:spPr>
      </p:sp>
      <p:sp>
        <p:nvSpPr>
          <p:cNvPr id="392" name="Google Shape;392;p129"/>
          <p:cNvSpPr>
            <a:spLocks noGrp="1"/>
          </p:cNvSpPr>
          <p:nvPr>
            <p:ph type="pic" idx="6"/>
          </p:nvPr>
        </p:nvSpPr>
        <p:spPr>
          <a:xfrm>
            <a:off x="6889722" y="1007707"/>
            <a:ext cx="2244436" cy="1784480"/>
          </a:xfrm>
          <a:prstGeom prst="rect">
            <a:avLst/>
          </a:prstGeom>
          <a:noFill/>
          <a:ln>
            <a:noFill/>
          </a:ln>
        </p:spPr>
      </p:sp>
      <p:sp>
        <p:nvSpPr>
          <p:cNvPr id="393" name="Google Shape;393;p129"/>
          <p:cNvSpPr>
            <a:spLocks noGrp="1"/>
          </p:cNvSpPr>
          <p:nvPr>
            <p:ph type="pic" idx="7"/>
          </p:nvPr>
        </p:nvSpPr>
        <p:spPr>
          <a:xfrm>
            <a:off x="2306782" y="2833069"/>
            <a:ext cx="2265218" cy="1726232"/>
          </a:xfrm>
          <a:prstGeom prst="rect">
            <a:avLst/>
          </a:prstGeom>
          <a:noFill/>
          <a:ln>
            <a:noFill/>
          </a:ln>
        </p:spPr>
      </p:sp>
      <p:sp>
        <p:nvSpPr>
          <p:cNvPr id="394" name="Google Shape;394;p129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Photo">
  <p:cSld name="Single Photo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30"/>
          <p:cNvSpPr>
            <a:spLocks noGrp="1"/>
          </p:cNvSpPr>
          <p:nvPr>
            <p:ph type="pic" idx="2"/>
          </p:nvPr>
        </p:nvSpPr>
        <p:spPr>
          <a:xfrm>
            <a:off x="0" y="1007707"/>
            <a:ext cx="9144000" cy="3551594"/>
          </a:xfrm>
          <a:prstGeom prst="rect">
            <a:avLst/>
          </a:prstGeom>
          <a:noFill/>
          <a:ln>
            <a:noFill/>
          </a:ln>
        </p:spPr>
      </p:sp>
      <p:sp>
        <p:nvSpPr>
          <p:cNvPr id="397" name="Google Shape;397;p130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hoto w/Label">
  <p:cSld name="Two Photo w/Label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31"/>
          <p:cNvSpPr/>
          <p:nvPr/>
        </p:nvSpPr>
        <p:spPr>
          <a:xfrm>
            <a:off x="0" y="1007707"/>
            <a:ext cx="9144000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131"/>
          <p:cNvSpPr>
            <a:spLocks noGrp="1"/>
          </p:cNvSpPr>
          <p:nvPr>
            <p:ph type="pic" idx="2"/>
          </p:nvPr>
        </p:nvSpPr>
        <p:spPr>
          <a:xfrm>
            <a:off x="1739034" y="1173689"/>
            <a:ext cx="2763982" cy="2561253"/>
          </a:xfrm>
          <a:prstGeom prst="rect">
            <a:avLst/>
          </a:prstGeom>
          <a:noFill/>
          <a:ln>
            <a:noFill/>
          </a:ln>
        </p:spPr>
      </p:sp>
      <p:sp>
        <p:nvSpPr>
          <p:cNvPr id="401" name="Google Shape;401;p131"/>
          <p:cNvSpPr>
            <a:spLocks noGrp="1"/>
          </p:cNvSpPr>
          <p:nvPr>
            <p:ph type="pic" idx="3"/>
          </p:nvPr>
        </p:nvSpPr>
        <p:spPr>
          <a:xfrm>
            <a:off x="4655127" y="1173689"/>
            <a:ext cx="2763982" cy="2561253"/>
          </a:xfrm>
          <a:prstGeom prst="rect">
            <a:avLst/>
          </a:prstGeom>
          <a:noFill/>
          <a:ln>
            <a:noFill/>
          </a:ln>
        </p:spPr>
      </p:sp>
      <p:sp>
        <p:nvSpPr>
          <p:cNvPr id="402" name="Google Shape;402;p131"/>
          <p:cNvSpPr txBox="1">
            <a:spLocks noGrp="1"/>
          </p:cNvSpPr>
          <p:nvPr>
            <p:ph type="body" idx="1"/>
          </p:nvPr>
        </p:nvSpPr>
        <p:spPr>
          <a:xfrm>
            <a:off x="1739036" y="3734944"/>
            <a:ext cx="2763693" cy="6718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3" name="Google Shape;403;p131"/>
          <p:cNvSpPr txBox="1">
            <a:spLocks noGrp="1"/>
          </p:cNvSpPr>
          <p:nvPr>
            <p:ph type="body" idx="4"/>
          </p:nvPr>
        </p:nvSpPr>
        <p:spPr>
          <a:xfrm>
            <a:off x="4655417" y="3734944"/>
            <a:ext cx="2763693" cy="6718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" name="Google Shape;404;p131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ubtitle and Content">
  <p:cSld name="Two Subtitle and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0"/>
          <p:cNvSpPr/>
          <p:nvPr/>
        </p:nvSpPr>
        <p:spPr>
          <a:xfrm>
            <a:off x="0" y="1007707"/>
            <a:ext cx="9144000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1"/>
              <a:buFont typeface="Arial"/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40"/>
          <p:cNvSpPr txBox="1">
            <a:spLocks noGrp="1"/>
          </p:cNvSpPr>
          <p:nvPr>
            <p:ph type="body" idx="1"/>
          </p:nvPr>
        </p:nvSpPr>
        <p:spPr>
          <a:xfrm>
            <a:off x="363538" y="1554481"/>
            <a:ext cx="4133088" cy="292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0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0"/>
          <p:cNvSpPr txBox="1">
            <a:spLocks noGrp="1"/>
          </p:cNvSpPr>
          <p:nvPr>
            <p:ph type="body" idx="2"/>
          </p:nvPr>
        </p:nvSpPr>
        <p:spPr>
          <a:xfrm>
            <a:off x="363538" y="1146176"/>
            <a:ext cx="4133088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0"/>
          <p:cNvSpPr txBox="1">
            <a:spLocks noGrp="1"/>
          </p:cNvSpPr>
          <p:nvPr>
            <p:ph type="body" idx="3"/>
          </p:nvPr>
        </p:nvSpPr>
        <p:spPr>
          <a:xfrm>
            <a:off x="4647374" y="1554481"/>
            <a:ext cx="4133088" cy="292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0"/>
          <p:cNvSpPr txBox="1">
            <a:spLocks noGrp="1"/>
          </p:cNvSpPr>
          <p:nvPr>
            <p:ph type="body" idx="4"/>
          </p:nvPr>
        </p:nvSpPr>
        <p:spPr>
          <a:xfrm>
            <a:off x="4647374" y="1146176"/>
            <a:ext cx="4133088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hotos and Takeaway">
  <p:cSld name="Two Photos and Takeawa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32"/>
          <p:cNvSpPr>
            <a:spLocks noGrp="1"/>
          </p:cNvSpPr>
          <p:nvPr>
            <p:ph type="pic" idx="2"/>
          </p:nvPr>
        </p:nvSpPr>
        <p:spPr>
          <a:xfrm>
            <a:off x="2" y="1007707"/>
            <a:ext cx="3034145" cy="3551594"/>
          </a:xfrm>
          <a:prstGeom prst="rect">
            <a:avLst/>
          </a:prstGeom>
          <a:noFill/>
          <a:ln>
            <a:noFill/>
          </a:ln>
        </p:spPr>
      </p:sp>
      <p:sp>
        <p:nvSpPr>
          <p:cNvPr id="407" name="Google Shape;407;p132"/>
          <p:cNvSpPr>
            <a:spLocks noGrp="1"/>
          </p:cNvSpPr>
          <p:nvPr>
            <p:ph type="pic" idx="3"/>
          </p:nvPr>
        </p:nvSpPr>
        <p:spPr>
          <a:xfrm>
            <a:off x="6109857" y="1007707"/>
            <a:ext cx="3034145" cy="3551594"/>
          </a:xfrm>
          <a:prstGeom prst="rect">
            <a:avLst/>
          </a:prstGeom>
          <a:noFill/>
          <a:ln>
            <a:noFill/>
          </a:ln>
        </p:spPr>
      </p:sp>
      <p:sp>
        <p:nvSpPr>
          <p:cNvPr id="408" name="Google Shape;408;p132"/>
          <p:cNvSpPr txBox="1">
            <a:spLocks noGrp="1"/>
          </p:cNvSpPr>
          <p:nvPr>
            <p:ph type="body" idx="1"/>
          </p:nvPr>
        </p:nvSpPr>
        <p:spPr>
          <a:xfrm>
            <a:off x="3063240" y="1005841"/>
            <a:ext cx="3017520" cy="3553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9" name="Google Shape;409;p132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and Content (right)">
  <p:cSld name="Photo and Content (right)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33"/>
          <p:cNvSpPr/>
          <p:nvPr/>
        </p:nvSpPr>
        <p:spPr>
          <a:xfrm>
            <a:off x="1" y="1007707"/>
            <a:ext cx="6004458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133"/>
          <p:cNvSpPr>
            <a:spLocks noGrp="1"/>
          </p:cNvSpPr>
          <p:nvPr>
            <p:ph type="pic" idx="2"/>
          </p:nvPr>
        </p:nvSpPr>
        <p:spPr>
          <a:xfrm>
            <a:off x="6048301" y="1007417"/>
            <a:ext cx="3096491" cy="2863127"/>
          </a:xfrm>
          <a:prstGeom prst="rect">
            <a:avLst/>
          </a:prstGeom>
          <a:noFill/>
          <a:ln>
            <a:noFill/>
          </a:ln>
        </p:spPr>
      </p:sp>
      <p:sp>
        <p:nvSpPr>
          <p:cNvPr id="413" name="Google Shape;413;p133"/>
          <p:cNvSpPr txBox="1">
            <a:spLocks noGrp="1"/>
          </p:cNvSpPr>
          <p:nvPr>
            <p:ph type="body" idx="1"/>
          </p:nvPr>
        </p:nvSpPr>
        <p:spPr>
          <a:xfrm>
            <a:off x="6048299" y="3870544"/>
            <a:ext cx="3096096" cy="6887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4" name="Google Shape;414;p133"/>
          <p:cNvSpPr txBox="1">
            <a:spLocks noGrp="1"/>
          </p:cNvSpPr>
          <p:nvPr>
            <p:ph type="body" idx="3"/>
          </p:nvPr>
        </p:nvSpPr>
        <p:spPr>
          <a:xfrm>
            <a:off x="363539" y="1280162"/>
            <a:ext cx="5640921" cy="3172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5" name="Google Shape;415;p133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and Content (left)">
  <p:cSld name="Photo and Content (left)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34"/>
          <p:cNvSpPr/>
          <p:nvPr/>
        </p:nvSpPr>
        <p:spPr>
          <a:xfrm>
            <a:off x="3140023" y="1007707"/>
            <a:ext cx="6003978" cy="3551594"/>
          </a:xfrm>
          <a:prstGeom prst="rect">
            <a:avLst/>
          </a:prstGeom>
          <a:solidFill>
            <a:srgbClr val="E1E1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134"/>
          <p:cNvSpPr>
            <a:spLocks noGrp="1"/>
          </p:cNvSpPr>
          <p:nvPr>
            <p:ph type="pic" idx="2"/>
          </p:nvPr>
        </p:nvSpPr>
        <p:spPr>
          <a:xfrm>
            <a:off x="-308" y="1007417"/>
            <a:ext cx="3096491" cy="2866085"/>
          </a:xfrm>
          <a:prstGeom prst="rect">
            <a:avLst/>
          </a:prstGeom>
          <a:noFill/>
          <a:ln>
            <a:noFill/>
          </a:ln>
        </p:spPr>
      </p:sp>
      <p:sp>
        <p:nvSpPr>
          <p:cNvPr id="419" name="Google Shape;419;p134"/>
          <p:cNvSpPr txBox="1">
            <a:spLocks noGrp="1"/>
          </p:cNvSpPr>
          <p:nvPr>
            <p:ph type="body" idx="1"/>
          </p:nvPr>
        </p:nvSpPr>
        <p:spPr>
          <a:xfrm>
            <a:off x="-310" y="3873500"/>
            <a:ext cx="3096096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0" name="Google Shape;420;p134"/>
          <p:cNvSpPr txBox="1">
            <a:spLocks noGrp="1"/>
          </p:cNvSpPr>
          <p:nvPr>
            <p:ph type="body" idx="3"/>
          </p:nvPr>
        </p:nvSpPr>
        <p:spPr>
          <a:xfrm>
            <a:off x="3225453" y="1280162"/>
            <a:ext cx="5555011" cy="3222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1" name="Google Shape;421;p134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White">
  <p:cSld name="Title Only - White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35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37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137"/>
          <p:cNvSpPr txBox="1">
            <a:spLocks noGrp="1"/>
          </p:cNvSpPr>
          <p:nvPr>
            <p:ph type="body" idx="1"/>
          </p:nvPr>
        </p:nvSpPr>
        <p:spPr>
          <a:xfrm>
            <a:off x="363538" y="1280162"/>
            <a:ext cx="841678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  <a:defRPr/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3146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–"/>
              <a:defRPr/>
            </a:lvl4pPr>
            <a:lvl5pPr marL="2286000" lvl="4" indent="-3314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8" name="Google Shape;428;p13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9" name="Google Shape;429;p13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0" name="Google Shape;430;p1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anel Image">
  <p:cSld name="Three Panel Imag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1"/>
          <p:cNvSpPr>
            <a:spLocks noGrp="1"/>
          </p:cNvSpPr>
          <p:nvPr>
            <p:ph type="pic" idx="2"/>
          </p:nvPr>
        </p:nvSpPr>
        <p:spPr>
          <a:xfrm>
            <a:off x="3121044" y="1007705"/>
            <a:ext cx="2909455" cy="3551595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41"/>
          <p:cNvSpPr>
            <a:spLocks noGrp="1"/>
          </p:cNvSpPr>
          <p:nvPr>
            <p:ph type="pic" idx="3"/>
          </p:nvPr>
        </p:nvSpPr>
        <p:spPr>
          <a:xfrm>
            <a:off x="6066254" y="1007705"/>
            <a:ext cx="3075709" cy="3551595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41"/>
          <p:cNvSpPr>
            <a:spLocks noGrp="1"/>
          </p:cNvSpPr>
          <p:nvPr>
            <p:ph type="pic" idx="4"/>
          </p:nvPr>
        </p:nvSpPr>
        <p:spPr>
          <a:xfrm>
            <a:off x="1" y="1007705"/>
            <a:ext cx="3075709" cy="3551595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41"/>
          <p:cNvSpPr txBox="1">
            <a:spLocks noGrp="1"/>
          </p:cNvSpPr>
          <p:nvPr>
            <p:ph type="title"/>
          </p:nvPr>
        </p:nvSpPr>
        <p:spPr>
          <a:xfrm>
            <a:off x="363539" y="440247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 sz="26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akeaway (right)">
  <p:cSld name="Image and Takeaway (right)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2"/>
          <p:cNvSpPr>
            <a:spLocks noGrp="1"/>
          </p:cNvSpPr>
          <p:nvPr>
            <p:ph type="pic" idx="2"/>
          </p:nvPr>
        </p:nvSpPr>
        <p:spPr>
          <a:xfrm>
            <a:off x="1" y="1007707"/>
            <a:ext cx="6026727" cy="3551594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42"/>
          <p:cNvSpPr txBox="1">
            <a:spLocks noGrp="1"/>
          </p:cNvSpPr>
          <p:nvPr>
            <p:ph type="body" idx="1"/>
          </p:nvPr>
        </p:nvSpPr>
        <p:spPr>
          <a:xfrm>
            <a:off x="6069992" y="1008064"/>
            <a:ext cx="3074009" cy="3551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75" tIns="45700" rIns="274300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  <a:defRPr sz="22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2000">
                <a:solidFill>
                  <a:schemeClr val="lt1"/>
                </a:solidFill>
              </a:defRPr>
            </a:lvl2pPr>
            <a:lvl3pPr marL="1371600" lvl="2" indent="-33146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20"/>
              <a:buChar char="•"/>
              <a:defRPr sz="1800">
                <a:solidFill>
                  <a:schemeClr val="lt1"/>
                </a:solidFill>
              </a:defRPr>
            </a:lvl3pPr>
            <a:lvl4pPr marL="1828800" lvl="3" indent="-32003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40"/>
              <a:buChar char="–"/>
              <a:defRPr sz="1600">
                <a:solidFill>
                  <a:schemeClr val="lt1"/>
                </a:solidFill>
              </a:defRPr>
            </a:lvl4pPr>
            <a:lvl5pPr marL="2286000" lvl="4" indent="-30861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6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42"/>
          <p:cNvSpPr txBox="1">
            <a:spLocks noGrp="1"/>
          </p:cNvSpPr>
          <p:nvPr>
            <p:ph type="title"/>
          </p:nvPr>
        </p:nvSpPr>
        <p:spPr>
          <a:xfrm>
            <a:off x="363539" y="440247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 sz="26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32"/>
          <p:cNvSpPr/>
          <p:nvPr/>
        </p:nvSpPr>
        <p:spPr>
          <a:xfrm>
            <a:off x="4155948" y="4690608"/>
            <a:ext cx="83210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1" i="0" u="none" strike="noStrike" cap="none">
                <a:solidFill>
                  <a:srgbClr val="716F73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1" i="0" u="none" strike="noStrike" cap="none">
              <a:solidFill>
                <a:srgbClr val="716F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32"/>
          <p:cNvSpPr txBox="1">
            <a:spLocks noGrp="1"/>
          </p:cNvSpPr>
          <p:nvPr>
            <p:ph type="body" idx="1"/>
          </p:nvPr>
        </p:nvSpPr>
        <p:spPr>
          <a:xfrm>
            <a:off x="363538" y="1280161"/>
            <a:ext cx="841678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Arial"/>
              <a:buChar char="•"/>
              <a:defRPr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146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0039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Arial"/>
              <a:buChar char="–"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861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Arial"/>
              <a:buChar char="•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64350" algn="l" rtl="0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563"/>
              <a:buFont typeface="Arial"/>
              <a:buChar char="•"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64350" algn="l" rtl="0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563"/>
              <a:buFont typeface="Arial"/>
              <a:buChar char="•"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64350" algn="l" rtl="0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563"/>
              <a:buFont typeface="Arial"/>
              <a:buChar char="•"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2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 sz="2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" name="Google Shape;10;p32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010400" y="4660020"/>
            <a:ext cx="1847012" cy="33832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8"/>
          <p:cNvSpPr/>
          <p:nvPr/>
        </p:nvSpPr>
        <p:spPr>
          <a:xfrm>
            <a:off x="4155948" y="4690608"/>
            <a:ext cx="83210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1" i="0" u="none" strike="noStrike" cap="none">
                <a:solidFill>
                  <a:srgbClr val="716F73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1" i="0" u="none" strike="noStrike" cap="none">
              <a:solidFill>
                <a:srgbClr val="716F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78"/>
          <p:cNvSpPr txBox="1">
            <a:spLocks noGrp="1"/>
          </p:cNvSpPr>
          <p:nvPr>
            <p:ph type="body" idx="1"/>
          </p:nvPr>
        </p:nvSpPr>
        <p:spPr>
          <a:xfrm>
            <a:off x="363538" y="1280162"/>
            <a:ext cx="841678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Arial"/>
              <a:buChar char="•"/>
              <a:defRPr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146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0039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Arial"/>
              <a:buChar char="–"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861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Arial"/>
              <a:buChar char="•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64350" algn="l" rtl="0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563"/>
              <a:buFont typeface="Arial"/>
              <a:buChar char="•"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64350" algn="l" rtl="0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563"/>
              <a:buFont typeface="Arial"/>
              <a:buChar char="•"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64350" algn="l" rtl="0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563"/>
              <a:buFont typeface="Arial"/>
              <a:buChar char="•"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78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 sz="2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19" name="Google Shape;119;p78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7001433" y="4608166"/>
            <a:ext cx="1915643" cy="4572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5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4" name="Google Shape;244;p8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8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6" name="Google Shape;246;p8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7" name="Google Shape;247;p8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15"/>
          <p:cNvSpPr/>
          <p:nvPr/>
        </p:nvSpPr>
        <p:spPr>
          <a:xfrm>
            <a:off x="4155948" y="4690608"/>
            <a:ext cx="83210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1" i="0" u="none" strike="noStrike" cap="none">
                <a:solidFill>
                  <a:srgbClr val="716F73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1" i="0" u="none" strike="noStrike" cap="none">
              <a:solidFill>
                <a:srgbClr val="716F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15"/>
          <p:cNvSpPr txBox="1">
            <a:spLocks noGrp="1"/>
          </p:cNvSpPr>
          <p:nvPr>
            <p:ph type="body" idx="1"/>
          </p:nvPr>
        </p:nvSpPr>
        <p:spPr>
          <a:xfrm>
            <a:off x="363538" y="1280162"/>
            <a:ext cx="841678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Arial"/>
              <a:buChar char="•"/>
              <a:defRPr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–"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146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0039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Arial"/>
              <a:buChar char="–"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861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Arial"/>
              <a:buChar char="•"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563"/>
              <a:buFont typeface="Arial"/>
              <a:buNone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64350" algn="l" rtl="0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563"/>
              <a:buFont typeface="Arial"/>
              <a:buChar char="•"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64350" algn="l" rtl="0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563"/>
              <a:buFont typeface="Arial"/>
              <a:buChar char="•"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64350" algn="l" rtl="0">
              <a:lnSpc>
                <a:spcPct val="90000"/>
              </a:lnSpc>
              <a:spcBef>
                <a:spcPts val="156"/>
              </a:spcBef>
              <a:spcAft>
                <a:spcPts val="0"/>
              </a:spcAft>
              <a:buClr>
                <a:schemeClr val="dk1"/>
              </a:buClr>
              <a:buSzPts val="563"/>
              <a:buFont typeface="Arial"/>
              <a:buChar char="•"/>
              <a:defRPr sz="5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0" name="Google Shape;320;p115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  <a:defRPr sz="2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321" name="Google Shape;321;p115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7001433" y="4608166"/>
            <a:ext cx="1915643" cy="4572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SuiXwQUvf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pbslearningmedia.org/resource/biot11.sci.life.gen.loadgel/loading-a-gel/#http://www.pbslearningmedia.org/resource/biot11.sci.life.gen.loadgel/loading-a-gel/" TargetMode="External"/><Relationship Id="rId5" Type="http://schemas.openxmlformats.org/officeDocument/2006/relationships/hyperlink" Target="http://www.pbslearningmedia.org/resource/biot11.sci.life.gen.eletrophoresis/using-an-electrophoresis-box/" TargetMode="External"/><Relationship Id="rId4" Type="http://schemas.openxmlformats.org/officeDocument/2006/relationships/hyperlink" Target="http://www.pbslearningmedia.org/resource/biot11.sci.life.gen.pouragarose/pouring-an-agarose-gel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ca.pbslearningmedia.org/resource/biot11.sci.life.gen.loadmicro/loading-a-micropipette/" TargetMode="External"/><Relationship Id="rId4" Type="http://schemas.openxmlformats.org/officeDocument/2006/relationships/hyperlink" Target="http://ca.pbslearningmedia.org/resource/biot11.sci.life.gen.usingmicro/using-a-micropipett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"/>
          <p:cNvSpPr txBox="1">
            <a:spLocks noGrp="1"/>
          </p:cNvSpPr>
          <p:nvPr>
            <p:ph type="title"/>
          </p:nvPr>
        </p:nvSpPr>
        <p:spPr>
          <a:xfrm>
            <a:off x="363538" y="440248"/>
            <a:ext cx="841678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CHAPTER 1: OVERVIEW</a:t>
            </a:r>
            <a:endParaRPr/>
          </a:p>
        </p:txBody>
      </p:sp>
      <p:sp>
        <p:nvSpPr>
          <p:cNvPr id="449" name="Google Shape;449;p4"/>
          <p:cNvSpPr txBox="1">
            <a:spLocks noGrp="1"/>
          </p:cNvSpPr>
          <p:nvPr>
            <p:ph type="body" idx="1"/>
          </p:nvPr>
        </p:nvSpPr>
        <p:spPr>
          <a:xfrm>
            <a:off x="363538" y="1280161"/>
            <a:ext cx="841678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0" lvl="0" indent="-2317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Cloning a gene requires being able to dispense small and accurate volumes of enzymes, plasmids and media.</a:t>
            </a:r>
            <a:endParaRPr/>
          </a:p>
          <a:p>
            <a:pPr marL="231770" lvl="0" indent="-23177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In order to fully mimic the processes used by industry professionals, students should become proficient in these techniques during this first laboratory. </a:t>
            </a:r>
            <a:endParaRPr/>
          </a:p>
          <a:p>
            <a:pPr marL="231770" lvl="0" indent="-23177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This proficiency will help ensure that they can perform the remaining laboratories with confidence and accuracy.</a:t>
            </a:r>
            <a:endParaRPr/>
          </a:p>
        </p:txBody>
      </p:sp>
      <p:sp>
        <p:nvSpPr>
          <p:cNvPr id="450" name="Google Shape;450;p4"/>
          <p:cNvSpPr txBox="1"/>
          <p:nvPr/>
        </p:nvSpPr>
        <p:spPr>
          <a:xfrm>
            <a:off x="563409" y="4632629"/>
            <a:ext cx="7449344" cy="34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CHAPTER 1: </a:t>
            </a:r>
            <a:r>
              <a:rPr lang="en-US" sz="1600" b="1" i="1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SOME TOOLS OF THE TRADE</a:t>
            </a:r>
            <a:endParaRPr sz="1600" b="1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0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SETTING A PIPETTE</a:t>
            </a:r>
            <a:endParaRPr/>
          </a:p>
        </p:txBody>
      </p:sp>
      <p:sp>
        <p:nvSpPr>
          <p:cNvPr id="522" name="Google Shape;522;p10"/>
          <p:cNvSpPr txBox="1"/>
          <p:nvPr/>
        </p:nvSpPr>
        <p:spPr>
          <a:xfrm>
            <a:off x="2032504" y="3319708"/>
            <a:ext cx="5078993" cy="964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25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Some volumes on a typical P20. NOTE: Some P20s have four boxes.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3" name="Google Shape;52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0732" y="1505914"/>
            <a:ext cx="3122537" cy="1602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11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PIPETTING TECHNIQUES</a:t>
            </a:r>
            <a:endParaRPr/>
          </a:p>
        </p:txBody>
      </p:sp>
      <p:sp>
        <p:nvSpPr>
          <p:cNvPr id="529" name="Google Shape;529;p11"/>
          <p:cNvSpPr txBox="1">
            <a:spLocks noGrp="1"/>
          </p:cNvSpPr>
          <p:nvPr>
            <p:ph type="body" idx="1"/>
          </p:nvPr>
        </p:nvSpPr>
        <p:spPr>
          <a:xfrm>
            <a:off x="457200" y="3707479"/>
            <a:ext cx="8246225" cy="872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</a:pPr>
            <a:r>
              <a:rPr lang="en-US"/>
              <a:t>Hold the micropipette and microfuge tubes at </a:t>
            </a:r>
            <a:r>
              <a:rPr lang="en-US" u="sng"/>
              <a:t>eye level</a:t>
            </a:r>
            <a:r>
              <a:rPr lang="en-US"/>
              <a:t> when loading or dispensing samples</a:t>
            </a:r>
            <a:endParaRPr/>
          </a:p>
        </p:txBody>
      </p:sp>
      <p:pic>
        <p:nvPicPr>
          <p:cNvPr id="530" name="Google Shape;53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7475" y="1057514"/>
            <a:ext cx="3829050" cy="255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2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PIPETTING TECHNIQUES CONT.</a:t>
            </a:r>
            <a:endParaRPr/>
          </a:p>
        </p:txBody>
      </p:sp>
      <p:sp>
        <p:nvSpPr>
          <p:cNvPr id="537" name="Google Shape;537;p12"/>
          <p:cNvSpPr txBox="1">
            <a:spLocks noGrp="1"/>
          </p:cNvSpPr>
          <p:nvPr>
            <p:ph type="body" idx="1"/>
          </p:nvPr>
        </p:nvSpPr>
        <p:spPr>
          <a:xfrm>
            <a:off x="1232882" y="1041202"/>
            <a:ext cx="667823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/>
              <a:t>If </a:t>
            </a:r>
            <a:r>
              <a:rPr lang="en-US" sz="2000">
                <a:solidFill>
                  <a:srgbClr val="FF0000"/>
                </a:solidFill>
              </a:rPr>
              <a:t>you</a:t>
            </a:r>
            <a:r>
              <a:rPr lang="en-US" sz="2000"/>
              <a:t> are pipetting, </a:t>
            </a:r>
            <a:r>
              <a:rPr lang="en-US" sz="2000">
                <a:solidFill>
                  <a:srgbClr val="FF0000"/>
                </a:solidFill>
              </a:rPr>
              <a:t>you</a:t>
            </a:r>
            <a:r>
              <a:rPr lang="en-US" sz="2000"/>
              <a:t> should be holding the tube.</a:t>
            </a:r>
            <a:endParaRPr sz="2000"/>
          </a:p>
        </p:txBody>
      </p:sp>
      <p:pic>
        <p:nvPicPr>
          <p:cNvPr id="538" name="Google Shape;538;p12" descr="I:\IMG_279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0200" y="1632347"/>
            <a:ext cx="394335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12"/>
          <p:cNvSpPr txBox="1"/>
          <p:nvPr/>
        </p:nvSpPr>
        <p:spPr>
          <a:xfrm>
            <a:off x="6212682" y="2095095"/>
            <a:ext cx="1388269" cy="963215"/>
          </a:xfrm>
          <a:prstGeom prst="rect">
            <a:avLst/>
          </a:prstGeom>
          <a:gradFill>
            <a:gsLst>
              <a:gs pos="0">
                <a:srgbClr val="FFFF00"/>
              </a:gs>
              <a:gs pos="39999">
                <a:srgbClr val="FFFF00"/>
              </a:gs>
              <a:gs pos="100000">
                <a:srgbClr val="D7BB00"/>
              </a:gs>
            </a:gsLst>
            <a:lin ang="5400000" scaled="0"/>
          </a:gradFill>
          <a:ln w="9525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Common mistake!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0" name="Google Shape;540;p12"/>
          <p:cNvCxnSpPr/>
          <p:nvPr/>
        </p:nvCxnSpPr>
        <p:spPr>
          <a:xfrm flipH="1">
            <a:off x="3571875" y="2607469"/>
            <a:ext cx="2575322" cy="1012031"/>
          </a:xfrm>
          <a:prstGeom prst="straightConnector1">
            <a:avLst/>
          </a:prstGeom>
          <a:noFill/>
          <a:ln w="42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lg" len="lg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3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PIPETTING TECHNIQUES CONT.</a:t>
            </a:r>
            <a:endParaRPr/>
          </a:p>
        </p:txBody>
      </p:sp>
      <p:sp>
        <p:nvSpPr>
          <p:cNvPr id="546" name="Google Shape;546;p13"/>
          <p:cNvSpPr txBox="1">
            <a:spLocks noGrp="1"/>
          </p:cNvSpPr>
          <p:nvPr>
            <p:ph type="body" idx="1"/>
          </p:nvPr>
        </p:nvSpPr>
        <p:spPr>
          <a:xfrm>
            <a:off x="465513" y="37719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</a:pPr>
            <a:r>
              <a:rPr lang="en-US"/>
              <a:t>With both elbows on the table, use your other hand to stabilize the bottom of the pipette above the pipette tip.</a:t>
            </a:r>
            <a:endParaRPr/>
          </a:p>
        </p:txBody>
      </p:sp>
      <p:pic>
        <p:nvPicPr>
          <p:cNvPr id="547" name="Google Shape;54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1213" y="971550"/>
            <a:ext cx="5383851" cy="2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4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CRITICAL PIPETTING RULES</a:t>
            </a:r>
            <a:endParaRPr/>
          </a:p>
        </p:txBody>
      </p:sp>
      <p:sp>
        <p:nvSpPr>
          <p:cNvPr id="553" name="Google Shape;553;p14"/>
          <p:cNvSpPr txBox="1">
            <a:spLocks noGrp="1"/>
          </p:cNvSpPr>
          <p:nvPr>
            <p:ph type="body" idx="1"/>
          </p:nvPr>
        </p:nvSpPr>
        <p:spPr>
          <a:xfrm>
            <a:off x="1885950" y="1200151"/>
            <a:ext cx="2514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12"/>
              <a:buNone/>
            </a:pPr>
            <a:r>
              <a:rPr lang="en-US"/>
              <a:t>NEVER…use without a tip in place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25012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25012"/>
              <a:buNone/>
            </a:pPr>
            <a:r>
              <a:rPr lang="en-US"/>
              <a:t>NEVER…lay pipette down with sample in the tip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25012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25012"/>
              <a:buNone/>
            </a:pPr>
            <a:r>
              <a:rPr lang="en-US"/>
              <a:t>NEVER…let the “plunger” button snap back</a:t>
            </a:r>
            <a:endParaRPr/>
          </a:p>
        </p:txBody>
      </p:sp>
      <p:pic>
        <p:nvPicPr>
          <p:cNvPr id="554" name="Google Shape;55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1714500"/>
            <a:ext cx="2972124" cy="1977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5"/>
          <p:cNvSpPr txBox="1">
            <a:spLocks noGrp="1"/>
          </p:cNvSpPr>
          <p:nvPr>
            <p:ph type="title"/>
          </p:nvPr>
        </p:nvSpPr>
        <p:spPr>
          <a:xfrm>
            <a:off x="571502" y="971213"/>
            <a:ext cx="7940731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/>
              <a:t>PROCEED TO STUDENT GUIDE ( pg 13 in 2019 guide) AND COMPLETE LAB 1.1</a:t>
            </a:r>
            <a:br>
              <a:rPr lang="en-US"/>
            </a:br>
            <a:r>
              <a:rPr lang="en-US"/>
              <a:t> </a:t>
            </a:r>
            <a:br>
              <a:rPr lang="en-US"/>
            </a:br>
            <a:r>
              <a:rPr lang="en-US"/>
              <a:t> </a:t>
            </a:r>
            <a:endParaRPr/>
          </a:p>
        </p:txBody>
      </p:sp>
      <p:pic>
        <p:nvPicPr>
          <p:cNvPr id="560" name="Google Shape;56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1643" y="1586848"/>
            <a:ext cx="3820715" cy="2542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58"/>
          <p:cNvSpPr/>
          <p:nvPr/>
        </p:nvSpPr>
        <p:spPr>
          <a:xfrm>
            <a:off x="4190255" y="2614742"/>
            <a:ext cx="4725958" cy="110574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13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58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PIPETTING – EXERCISE 1</a:t>
            </a:r>
            <a:endParaRPr/>
          </a:p>
        </p:txBody>
      </p:sp>
      <p:sp>
        <p:nvSpPr>
          <p:cNvPr id="567" name="Google Shape;567;p58"/>
          <p:cNvSpPr txBox="1">
            <a:spLocks noGrp="1"/>
          </p:cNvSpPr>
          <p:nvPr>
            <p:ph type="body" idx="1"/>
          </p:nvPr>
        </p:nvSpPr>
        <p:spPr>
          <a:xfrm>
            <a:off x="363538" y="1280162"/>
            <a:ext cx="8416782" cy="244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64" lvl="0" indent="-23176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Char char="•"/>
            </a:pPr>
            <a:r>
              <a:rPr lang="en-US" cap="none">
                <a:latin typeface="Times"/>
                <a:ea typeface="Times"/>
                <a:cs typeface="Times"/>
                <a:sym typeface="Times"/>
              </a:rPr>
              <a:t>Load</a:t>
            </a:r>
            <a:r>
              <a:rPr lang="en-US"/>
              <a:t> 20</a:t>
            </a:r>
            <a:r>
              <a:rPr lang="en-US" cap="none">
                <a:latin typeface="Times"/>
                <a:ea typeface="Times"/>
                <a:cs typeface="Times"/>
                <a:sym typeface="Times"/>
              </a:rPr>
              <a:t>μL of red dye (</a:t>
            </a:r>
            <a:r>
              <a:rPr lang="en-US" b="1" cap="none">
                <a:latin typeface="Times"/>
                <a:ea typeface="Times"/>
                <a:cs typeface="Times"/>
                <a:sym typeface="Times"/>
              </a:rPr>
              <a:t>RD</a:t>
            </a:r>
            <a:r>
              <a:rPr lang="en-US" cap="none">
                <a:latin typeface="Times"/>
                <a:ea typeface="Times"/>
                <a:cs typeface="Times"/>
                <a:sym typeface="Times"/>
              </a:rPr>
              <a:t>) and dispense onto paper towel / laminated sheet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15</a:t>
            </a:r>
            <a:r>
              <a:rPr lang="en-US" cap="none">
                <a:latin typeface="Times"/>
                <a:ea typeface="Times"/>
                <a:cs typeface="Times"/>
                <a:sym typeface="Times"/>
              </a:rPr>
              <a:t>μL of RD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10</a:t>
            </a:r>
            <a:r>
              <a:rPr lang="en-US" cap="none">
                <a:latin typeface="Times"/>
                <a:ea typeface="Times"/>
                <a:cs typeface="Times"/>
                <a:sym typeface="Times"/>
              </a:rPr>
              <a:t>μL of RD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5</a:t>
            </a:r>
            <a:r>
              <a:rPr lang="en-US" cap="none">
                <a:latin typeface="Times"/>
                <a:ea typeface="Times"/>
                <a:cs typeface="Times"/>
                <a:sym typeface="Times"/>
              </a:rPr>
              <a:t>μL of RD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2</a:t>
            </a:r>
            <a:r>
              <a:rPr lang="en-US" cap="none">
                <a:latin typeface="Times"/>
                <a:ea typeface="Times"/>
                <a:cs typeface="Times"/>
                <a:sym typeface="Times"/>
              </a:rPr>
              <a:t>μL of RD</a:t>
            </a:r>
            <a:endParaRPr/>
          </a:p>
        </p:txBody>
      </p:sp>
      <p:sp>
        <p:nvSpPr>
          <p:cNvPr id="568" name="Google Shape;568;p58"/>
          <p:cNvSpPr/>
          <p:nvPr/>
        </p:nvSpPr>
        <p:spPr>
          <a:xfrm>
            <a:off x="4601654" y="2842943"/>
            <a:ext cx="628116" cy="602478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13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58"/>
          <p:cNvSpPr/>
          <p:nvPr/>
        </p:nvSpPr>
        <p:spPr>
          <a:xfrm>
            <a:off x="5589763" y="2936413"/>
            <a:ext cx="460404" cy="423549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13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58"/>
          <p:cNvSpPr/>
          <p:nvPr/>
        </p:nvSpPr>
        <p:spPr>
          <a:xfrm>
            <a:off x="6551165" y="2983415"/>
            <a:ext cx="344502" cy="321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13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58"/>
          <p:cNvSpPr/>
          <p:nvPr/>
        </p:nvSpPr>
        <p:spPr>
          <a:xfrm>
            <a:off x="8285192" y="3069269"/>
            <a:ext cx="159165" cy="178929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13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58"/>
          <p:cNvSpPr/>
          <p:nvPr/>
        </p:nvSpPr>
        <p:spPr>
          <a:xfrm>
            <a:off x="7474110" y="3016263"/>
            <a:ext cx="232638" cy="221389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13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59"/>
          <p:cNvPicPr preferRelativeResize="0"/>
          <p:nvPr/>
        </p:nvPicPr>
        <p:blipFill rotWithShape="1">
          <a:blip r:embed="rId3">
            <a:alphaModFix/>
          </a:blip>
          <a:srcRect b="58133"/>
          <a:stretch/>
        </p:blipFill>
        <p:spPr>
          <a:xfrm>
            <a:off x="195482" y="459350"/>
            <a:ext cx="4655714" cy="2333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59"/>
          <p:cNvPicPr preferRelativeResize="0"/>
          <p:nvPr/>
        </p:nvPicPr>
        <p:blipFill rotWithShape="1">
          <a:blip r:embed="rId4">
            <a:alphaModFix/>
          </a:blip>
          <a:srcRect l="16557" t="43532" r="13782" b="6225"/>
          <a:stretch/>
        </p:blipFill>
        <p:spPr>
          <a:xfrm>
            <a:off x="4974966" y="928688"/>
            <a:ext cx="4037531" cy="348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62"/>
          <p:cNvSpPr txBox="1">
            <a:spLocks noGrp="1"/>
          </p:cNvSpPr>
          <p:nvPr>
            <p:ph type="body" idx="1"/>
          </p:nvPr>
        </p:nvSpPr>
        <p:spPr>
          <a:xfrm>
            <a:off x="363538" y="1159099"/>
            <a:ext cx="8416782" cy="323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64" lvl="0" indent="-23176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Prepare double-combed 0.8% agarose gel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Do this several days prior to lab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Can store in plastic Ziplock bags with buffer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**Store “wells up” for orientation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Locate dyes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One rack per group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Each group given 1 tube of solutions 1, 2 and 3</a:t>
            </a:r>
            <a:endParaRPr/>
          </a:p>
          <a:p>
            <a:pPr marL="688941" lvl="2" indent="-23176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</a:pPr>
            <a:r>
              <a:rPr lang="en-US"/>
              <a:t>(S1, S2, S3)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Get the 20X SB (sodium borate) to 1X SB</a:t>
            </a:r>
            <a:endParaRPr/>
          </a:p>
        </p:txBody>
      </p:sp>
      <p:sp>
        <p:nvSpPr>
          <p:cNvPr id="597" name="Google Shape;597;p62"/>
          <p:cNvSpPr txBox="1">
            <a:spLocks noGrp="1"/>
          </p:cNvSpPr>
          <p:nvPr>
            <p:ph type="title"/>
          </p:nvPr>
        </p:nvSpPr>
        <p:spPr>
          <a:xfrm>
            <a:off x="363538" y="440249"/>
            <a:ext cx="841678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WHAT WILL YOU NEED TO DO?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63"/>
          <p:cNvSpPr txBox="1">
            <a:spLocks noGrp="1"/>
          </p:cNvSpPr>
          <p:nvPr>
            <p:ph type="title"/>
          </p:nvPr>
        </p:nvSpPr>
        <p:spPr>
          <a:xfrm>
            <a:off x="363538" y="440249"/>
            <a:ext cx="841678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SB BUFFER SOLUTION</a:t>
            </a:r>
            <a:endParaRPr/>
          </a:p>
        </p:txBody>
      </p:sp>
      <p:sp>
        <p:nvSpPr>
          <p:cNvPr id="604" name="Google Shape;604;p63"/>
          <p:cNvSpPr txBox="1">
            <a:spLocks noGrp="1"/>
          </p:cNvSpPr>
          <p:nvPr>
            <p:ph type="body" idx="1"/>
          </p:nvPr>
        </p:nvSpPr>
        <p:spPr>
          <a:xfrm>
            <a:off x="363538" y="1280162"/>
            <a:ext cx="841678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4313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90"/>
              <a:buChar char="•"/>
            </a:pPr>
            <a:r>
              <a:rPr lang="en-US" sz="2100"/>
              <a:t>1X SB buffer used in agarose gel solution</a:t>
            </a:r>
            <a:endParaRPr/>
          </a:p>
          <a:p>
            <a:pPr marL="214313" lvl="0" indent="-214313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90"/>
              <a:buChar char="•"/>
            </a:pPr>
            <a:r>
              <a:rPr lang="en-US" sz="2100"/>
              <a:t>1X SB buffer used in electrophoresis box</a:t>
            </a:r>
            <a:endParaRPr/>
          </a:p>
          <a:p>
            <a:pPr marL="214313" lvl="0" indent="-214313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90"/>
              <a:buChar char="•"/>
            </a:pPr>
            <a:r>
              <a:rPr lang="en-US" sz="2100"/>
              <a:t>Materials include 20x SB buffer solution</a:t>
            </a:r>
            <a:endParaRPr/>
          </a:p>
          <a:p>
            <a:pPr marL="214313" lvl="0" indent="-214313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90"/>
              <a:buChar char="•"/>
            </a:pPr>
            <a:r>
              <a:rPr lang="en-US" sz="2100"/>
              <a:t>Dilute 20x SB buffer solution with dH</a:t>
            </a:r>
            <a:r>
              <a:rPr lang="en-US" sz="2100" baseline="-25000"/>
              <a:t>2</a:t>
            </a:r>
            <a:r>
              <a:rPr lang="en-US" sz="2100"/>
              <a:t>0 to make the 1x SB buffer solution: </a:t>
            </a:r>
            <a:r>
              <a:rPr lang="en-US" sz="1800"/>
              <a:t>C</a:t>
            </a:r>
            <a:r>
              <a:rPr lang="en-US" sz="1800" baseline="-25000"/>
              <a:t>1</a:t>
            </a:r>
            <a:r>
              <a:rPr lang="en-US" sz="1800"/>
              <a:t>V</a:t>
            </a:r>
            <a:r>
              <a:rPr lang="en-US" sz="1800" baseline="-25000"/>
              <a:t>1</a:t>
            </a:r>
            <a:r>
              <a:rPr lang="en-US" sz="1800"/>
              <a:t> = C</a:t>
            </a:r>
            <a:r>
              <a:rPr lang="en-US" sz="1800" baseline="-25000"/>
              <a:t>2</a:t>
            </a:r>
            <a:r>
              <a:rPr lang="en-US" sz="1800"/>
              <a:t>V</a:t>
            </a:r>
            <a:r>
              <a:rPr lang="en-US" sz="1800" baseline="-25000"/>
              <a:t>2    </a:t>
            </a:r>
            <a:r>
              <a:rPr lang="en-US" sz="1800"/>
              <a:t>i.e. 900mL of dH</a:t>
            </a:r>
            <a:r>
              <a:rPr lang="en-US" sz="1800" baseline="-25000"/>
              <a:t>2</a:t>
            </a:r>
            <a:r>
              <a:rPr lang="en-US" sz="1800"/>
              <a:t>0 to 50mL of 20X SB.</a:t>
            </a:r>
            <a:endParaRPr sz="1800" baseline="-25000"/>
          </a:p>
          <a:p>
            <a:pPr marL="214313" lvl="0" indent="-111443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20"/>
              <a:buNone/>
            </a:pPr>
            <a:endParaRPr sz="1800" baseline="-25000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0118" y="68577"/>
            <a:ext cx="5498179" cy="4877578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55"/>
          <p:cNvSpPr txBox="1"/>
          <p:nvPr/>
        </p:nvSpPr>
        <p:spPr>
          <a:xfrm>
            <a:off x="0" y="2259903"/>
            <a:ext cx="156643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We are here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3" name="Google Shape;443;p55"/>
          <p:cNvCxnSpPr/>
          <p:nvPr/>
        </p:nvCxnSpPr>
        <p:spPr>
          <a:xfrm>
            <a:off x="566948" y="2998567"/>
            <a:ext cx="766330" cy="277171"/>
          </a:xfrm>
          <a:prstGeom prst="straightConnector1">
            <a:avLst/>
          </a:prstGeom>
          <a:noFill/>
          <a:ln w="9525" cap="flat" cmpd="sng">
            <a:solidFill>
              <a:srgbClr val="0060C2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64"/>
          <p:cNvSpPr txBox="1">
            <a:spLocks noGrp="1"/>
          </p:cNvSpPr>
          <p:nvPr>
            <p:ph type="title"/>
          </p:nvPr>
        </p:nvSpPr>
        <p:spPr>
          <a:xfrm>
            <a:off x="248035" y="33038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MAKING GELS</a:t>
            </a:r>
            <a:endParaRPr/>
          </a:p>
        </p:txBody>
      </p:sp>
      <p:sp>
        <p:nvSpPr>
          <p:cNvPr id="610" name="Google Shape;610;p64"/>
          <p:cNvSpPr txBox="1">
            <a:spLocks noGrp="1"/>
          </p:cNvSpPr>
          <p:nvPr>
            <p:ph type="body" idx="1"/>
          </p:nvPr>
        </p:nvSpPr>
        <p:spPr>
          <a:xfrm>
            <a:off x="308288" y="566330"/>
            <a:ext cx="4708774" cy="334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64" lvl="0" indent="-23176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Char char="•"/>
            </a:pPr>
            <a:r>
              <a:rPr lang="en-US" sz="1500" dirty="0"/>
              <a:t>Estimate that each gel tray holds 30mL of agarose gel</a:t>
            </a:r>
            <a:endParaRPr dirty="0"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15"/>
              <a:buChar char="–"/>
            </a:pPr>
            <a:r>
              <a:rPr lang="en-US" sz="1350" dirty="0"/>
              <a:t>6 gels = 180 mL  (let's estimate for 6 gels)</a:t>
            </a:r>
            <a:endParaRPr dirty="0"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15"/>
              <a:buChar char="–"/>
            </a:pPr>
            <a:r>
              <a:rPr lang="en-US" sz="1350" dirty="0"/>
              <a:t>.008 x 150mL = 1.44 grams agarose</a:t>
            </a:r>
            <a:endParaRPr dirty="0"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15"/>
              <a:buChar char="–"/>
            </a:pPr>
            <a:r>
              <a:rPr lang="en-US" sz="1350" dirty="0"/>
              <a:t>A 0.8% gel for a volume of 180mL is :</a:t>
            </a:r>
            <a:endParaRPr dirty="0"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Font typeface="Noto Sans Symbols"/>
              <a:buNone/>
            </a:pPr>
            <a:r>
              <a:rPr lang="en-US" sz="1500" dirty="0">
                <a:solidFill>
                  <a:schemeClr val="folHlink"/>
                </a:solidFill>
              </a:rPr>
              <a:t>		</a:t>
            </a:r>
            <a:r>
              <a:rPr lang="en-US" sz="1500" dirty="0">
                <a:solidFill>
                  <a:srgbClr val="CC0000"/>
                </a:solidFill>
              </a:rPr>
              <a:t>1.44 grams</a:t>
            </a:r>
            <a:r>
              <a:rPr lang="en-US" sz="1500" dirty="0"/>
              <a:t> of </a:t>
            </a:r>
            <a:r>
              <a:rPr lang="en-US" sz="1500" dirty="0">
                <a:solidFill>
                  <a:srgbClr val="CC0000"/>
                </a:solidFill>
              </a:rPr>
              <a:t>agarose</a:t>
            </a:r>
            <a:r>
              <a:rPr lang="en-US" sz="1500" dirty="0"/>
              <a:t> in </a:t>
            </a:r>
            <a:r>
              <a:rPr lang="en-US" sz="1500" dirty="0">
                <a:solidFill>
                  <a:srgbClr val="6600CC"/>
                </a:solidFill>
              </a:rPr>
              <a:t>180 mL</a:t>
            </a:r>
            <a:r>
              <a:rPr lang="en-US" sz="1500" dirty="0">
                <a:solidFill>
                  <a:schemeClr val="folHlink"/>
                </a:solidFill>
              </a:rPr>
              <a:t> </a:t>
            </a:r>
            <a:r>
              <a:rPr lang="en-US" sz="1500" dirty="0"/>
              <a:t>of</a:t>
            </a:r>
            <a:r>
              <a:rPr lang="en-US" sz="1500" dirty="0">
                <a:solidFill>
                  <a:schemeClr val="folHlink"/>
                </a:solidFill>
              </a:rPr>
              <a:t> </a:t>
            </a:r>
            <a:r>
              <a:rPr lang="en-US" sz="1500" dirty="0">
                <a:solidFill>
                  <a:srgbClr val="6600CC"/>
                </a:solidFill>
              </a:rPr>
              <a:t>1X Buffer</a:t>
            </a:r>
            <a:r>
              <a:rPr lang="en-US" sz="1500" dirty="0"/>
              <a:t>.</a:t>
            </a:r>
            <a:endParaRPr dirty="0"/>
          </a:p>
          <a:p>
            <a:pPr marL="231764" lvl="0" indent="-231764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350"/>
              <a:buFont typeface="Noto Sans Symbols"/>
              <a:buChar char="▪"/>
            </a:pPr>
            <a:r>
              <a:rPr lang="en-US" sz="1500"/>
              <a:t>Melt </a:t>
            </a:r>
            <a:r>
              <a:rPr lang="en-US" sz="1500" dirty="0"/>
              <a:t>agarose in microwave ( or hot plate) until all “flecks” are dissolved</a:t>
            </a:r>
            <a:endParaRPr dirty="0"/>
          </a:p>
          <a:p>
            <a:pPr marL="231764" lvl="0" indent="-231764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350"/>
              <a:buFont typeface="Noto Sans Symbols"/>
              <a:buChar char="▪"/>
            </a:pPr>
            <a:r>
              <a:rPr lang="en-US" sz="1500" dirty="0"/>
              <a:t>Let cool until you can “handle” it (~60°C)</a:t>
            </a:r>
            <a:endParaRPr dirty="0"/>
          </a:p>
          <a:p>
            <a:pPr marL="231764" lvl="0" indent="-231764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350"/>
              <a:buFont typeface="Noto Sans Symbols"/>
              <a:buChar char="▪"/>
            </a:pPr>
            <a:r>
              <a:rPr lang="en-US" sz="1500" dirty="0"/>
              <a:t>Pour gels, let cool, then store in one or more </a:t>
            </a:r>
            <a:r>
              <a:rPr lang="en-US" sz="1500" u="sng" dirty="0"/>
              <a:t>zip lock bags or plastic container</a:t>
            </a:r>
            <a:endParaRPr sz="1500" dirty="0"/>
          </a:p>
          <a:p>
            <a:pPr marL="231764" lvl="0" indent="-231764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350"/>
              <a:buFont typeface="Noto Sans Symbols"/>
              <a:buChar char="▪"/>
            </a:pPr>
            <a:r>
              <a:rPr lang="en-US" sz="1500" dirty="0"/>
              <a:t>***When returning gel to electrophoresis box, make sure wells are facing up</a:t>
            </a:r>
            <a:endParaRPr dirty="0"/>
          </a:p>
        </p:txBody>
      </p:sp>
      <p:pic>
        <p:nvPicPr>
          <p:cNvPr id="611" name="Google Shape;611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8601" y="2826873"/>
            <a:ext cx="3471863" cy="1640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53791" y="566330"/>
            <a:ext cx="1745456" cy="215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64" descr="P62300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94551" y="587762"/>
            <a:ext cx="1585913" cy="211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65"/>
          <p:cNvSpPr txBox="1">
            <a:spLocks noGrp="1"/>
          </p:cNvSpPr>
          <p:nvPr>
            <p:ph type="body" idx="1"/>
          </p:nvPr>
        </p:nvSpPr>
        <p:spPr>
          <a:xfrm>
            <a:off x="363538" y="1280162"/>
            <a:ext cx="456961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64" lvl="0" indent="-23176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55"/>
              <a:buChar char="•"/>
            </a:pPr>
            <a:r>
              <a:rPr lang="en-US" sz="1950"/>
              <a:t>Leave in water bath @ 60°C until your students are ready to pour them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</a:pPr>
            <a:r>
              <a:rPr lang="en-US" sz="1800"/>
              <a:t>This is after you melt it in an Erlenmeyer flask, in the microwave at a boil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</a:pPr>
            <a:r>
              <a:rPr lang="en-US" sz="1800"/>
              <a:t>A hot water bath is not hot enough to dissolve agarose. </a:t>
            </a:r>
            <a:endParaRPr sz="1800"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55"/>
              <a:buChar char="•"/>
            </a:pPr>
            <a:r>
              <a:rPr lang="en-US" sz="1950"/>
              <a:t>Students can gently slide it into ziplock bag for lab the next day. </a:t>
            </a:r>
            <a:endParaRPr/>
          </a:p>
        </p:txBody>
      </p:sp>
      <p:sp>
        <p:nvSpPr>
          <p:cNvPr id="619" name="Google Shape;619;p65"/>
          <p:cNvSpPr txBox="1">
            <a:spLocks noGrp="1"/>
          </p:cNvSpPr>
          <p:nvPr>
            <p:ph type="title"/>
          </p:nvPr>
        </p:nvSpPr>
        <p:spPr>
          <a:xfrm>
            <a:off x="363538" y="440249"/>
            <a:ext cx="841678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MAKING GELS</a:t>
            </a:r>
            <a:endParaRPr/>
          </a:p>
        </p:txBody>
      </p:sp>
      <p:pic>
        <p:nvPicPr>
          <p:cNvPr id="620" name="Google Shape;620;p6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39446" y="1279961"/>
            <a:ext cx="2511623" cy="311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Google Shape;625;p2"/>
          <p:cNvPicPr preferRelativeResize="0"/>
          <p:nvPr/>
        </p:nvPicPr>
        <p:blipFill rotWithShape="1">
          <a:blip r:embed="rId3">
            <a:alphaModFix/>
          </a:blip>
          <a:srcRect l="41827" t="-1" r="39561" b="88130"/>
          <a:stretch/>
        </p:blipFill>
        <p:spPr>
          <a:xfrm>
            <a:off x="2815259" y="1627615"/>
            <a:ext cx="833946" cy="395576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2"/>
          <p:cNvSpPr txBox="1"/>
          <p:nvPr/>
        </p:nvSpPr>
        <p:spPr>
          <a:xfrm>
            <a:off x="1227064" y="563295"/>
            <a:ext cx="2365827" cy="41549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Lab 1.2: </a:t>
            </a:r>
            <a:r>
              <a:rPr lang="en-US" sz="1050" b="1" i="0" u="sng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Step A</a:t>
            </a:r>
            <a:r>
              <a:rPr lang="en-US" sz="105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0.8% gels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Lab 4A  and Colony: </a:t>
            </a:r>
            <a:r>
              <a:rPr lang="en-US" sz="1050" b="1" i="0" u="sng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Step A</a:t>
            </a:r>
            <a:r>
              <a:rPr lang="en-US" sz="1050" b="1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 0.8 % gels</a:t>
            </a:r>
            <a:endParaRPr/>
          </a:p>
        </p:txBody>
      </p:sp>
      <p:pic>
        <p:nvPicPr>
          <p:cNvPr id="627" name="Google Shape;627;p2"/>
          <p:cNvPicPr preferRelativeResize="0"/>
          <p:nvPr/>
        </p:nvPicPr>
        <p:blipFill rotWithShape="1">
          <a:blip r:embed="rId4">
            <a:alphaModFix/>
          </a:blip>
          <a:srcRect r="51892" b="38543"/>
          <a:stretch/>
        </p:blipFill>
        <p:spPr>
          <a:xfrm>
            <a:off x="1424054" y="1212818"/>
            <a:ext cx="1389177" cy="1550531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2"/>
          <p:cNvSpPr txBox="1"/>
          <p:nvPr/>
        </p:nvSpPr>
        <p:spPr>
          <a:xfrm>
            <a:off x="1266690" y="2727919"/>
            <a:ext cx="66676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750" b="1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-US" sz="75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0mL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1X Sodium Borate buffer </a:t>
            </a:r>
            <a:endParaRPr/>
          </a:p>
        </p:txBody>
      </p:sp>
      <p:sp>
        <p:nvSpPr>
          <p:cNvPr id="629" name="Google Shape;629;p2"/>
          <p:cNvSpPr txBox="1"/>
          <p:nvPr/>
        </p:nvSpPr>
        <p:spPr>
          <a:xfrm>
            <a:off x="1303732" y="1892865"/>
            <a:ext cx="569281" cy="213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8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r>
              <a:rPr lang="en-US" sz="788" b="1">
                <a:latin typeface="Calibri"/>
                <a:ea typeface="Calibri"/>
                <a:cs typeface="Calibri"/>
                <a:sym typeface="Calibri"/>
              </a:rPr>
              <a:t>44</a:t>
            </a:r>
            <a:r>
              <a:rPr lang="en-US" sz="788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</p:txBody>
      </p:sp>
      <p:sp>
        <p:nvSpPr>
          <p:cNvPr id="630" name="Google Shape;630;p2"/>
          <p:cNvSpPr/>
          <p:nvPr/>
        </p:nvSpPr>
        <p:spPr>
          <a:xfrm rot="2449117">
            <a:off x="3374457" y="1929140"/>
            <a:ext cx="146976" cy="273324"/>
          </a:xfrm>
          <a:prstGeom prst="arc">
            <a:avLst>
              <a:gd name="adj1" fmla="val 16200000"/>
              <a:gd name="adj2" fmla="val 0"/>
            </a:avLst>
          </a:prstGeom>
          <a:noFill/>
          <a:ln w="12700" cap="rnd" cmpd="sng">
            <a:solidFill>
              <a:srgbClr val="7F7F7F"/>
            </a:solidFill>
            <a:prstDash val="solid"/>
            <a:miter lim="800000"/>
            <a:headEnd type="none" w="sm" len="sm"/>
            <a:tailEnd type="stealth" w="med" len="med"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1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2"/>
          <p:cNvSpPr txBox="1"/>
          <p:nvPr/>
        </p:nvSpPr>
        <p:spPr>
          <a:xfrm>
            <a:off x="3697510" y="1055223"/>
            <a:ext cx="1237592" cy="57708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Lab 4A, Colony PCR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sng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Step B</a:t>
            </a:r>
            <a:endParaRPr/>
          </a:p>
        </p:txBody>
      </p:sp>
      <p:pic>
        <p:nvPicPr>
          <p:cNvPr id="632" name="Google Shape;632;p2"/>
          <p:cNvPicPr preferRelativeResize="0"/>
          <p:nvPr/>
        </p:nvPicPr>
        <p:blipFill rotWithShape="1">
          <a:blip r:embed="rId4">
            <a:alphaModFix/>
          </a:blip>
          <a:srcRect l="49019" t="527" r="41366" b="62713"/>
          <a:stretch/>
        </p:blipFill>
        <p:spPr>
          <a:xfrm>
            <a:off x="5322910" y="983713"/>
            <a:ext cx="291051" cy="9066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3" name="Google Shape;633;p2"/>
          <p:cNvCxnSpPr/>
          <p:nvPr/>
        </p:nvCxnSpPr>
        <p:spPr>
          <a:xfrm>
            <a:off x="3697510" y="1772776"/>
            <a:ext cx="1407403" cy="0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34" name="Google Shape;634;p2"/>
          <p:cNvSpPr txBox="1"/>
          <p:nvPr/>
        </p:nvSpPr>
        <p:spPr>
          <a:xfrm>
            <a:off x="6001771" y="862927"/>
            <a:ext cx="840600" cy="8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8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Add 1</a:t>
            </a:r>
            <a:r>
              <a:rPr lang="en-US" sz="788" b="1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-US" sz="788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µL SyberSafe® to 1</a:t>
            </a:r>
            <a:r>
              <a:rPr lang="en-US" sz="788" b="1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-US" sz="788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0mL of 1X SB or 1µL to 10mL of 1X SB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8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Gently swirl</a:t>
            </a:r>
            <a:endParaRPr/>
          </a:p>
        </p:txBody>
      </p:sp>
      <p:pic>
        <p:nvPicPr>
          <p:cNvPr id="635" name="Google Shape;635;p2"/>
          <p:cNvPicPr preferRelativeResize="0"/>
          <p:nvPr/>
        </p:nvPicPr>
        <p:blipFill rotWithShape="1">
          <a:blip r:embed="rId5">
            <a:alphaModFix/>
          </a:blip>
          <a:srcRect l="33147"/>
          <a:stretch/>
        </p:blipFill>
        <p:spPr>
          <a:xfrm>
            <a:off x="2721788" y="3521851"/>
            <a:ext cx="2469430" cy="13930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6" name="Google Shape;636;p2"/>
          <p:cNvCxnSpPr/>
          <p:nvPr/>
        </p:nvCxnSpPr>
        <p:spPr>
          <a:xfrm flipH="1">
            <a:off x="4894212" y="2442615"/>
            <a:ext cx="656899" cy="1021981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37" name="Google Shape;637;p2"/>
          <p:cNvCxnSpPr/>
          <p:nvPr/>
        </p:nvCxnSpPr>
        <p:spPr>
          <a:xfrm>
            <a:off x="2760985" y="2452582"/>
            <a:ext cx="661988" cy="1030622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38" name="Google Shape;638;p2"/>
          <p:cNvSpPr/>
          <p:nvPr/>
        </p:nvSpPr>
        <p:spPr>
          <a:xfrm>
            <a:off x="2500373" y="2394301"/>
            <a:ext cx="171446" cy="1384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13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2"/>
          <p:cNvSpPr/>
          <p:nvPr/>
        </p:nvSpPr>
        <p:spPr>
          <a:xfrm flipH="1">
            <a:off x="7210912" y="3263873"/>
            <a:ext cx="209735" cy="13845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13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40" name="Google Shape;640;p2"/>
          <p:cNvCxnSpPr/>
          <p:nvPr/>
        </p:nvCxnSpPr>
        <p:spPr>
          <a:xfrm>
            <a:off x="1482571" y="1055223"/>
            <a:ext cx="0" cy="762480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41" name="Google Shape;641;p2"/>
          <p:cNvSpPr txBox="1"/>
          <p:nvPr/>
        </p:nvSpPr>
        <p:spPr>
          <a:xfrm>
            <a:off x="2167012" y="2811754"/>
            <a:ext cx="833946" cy="41549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Lab 1.2: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sng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Step B</a:t>
            </a:r>
            <a:endParaRPr/>
          </a:p>
        </p:txBody>
      </p:sp>
      <p:sp>
        <p:nvSpPr>
          <p:cNvPr id="642" name="Google Shape;642;p2"/>
          <p:cNvSpPr txBox="1"/>
          <p:nvPr/>
        </p:nvSpPr>
        <p:spPr>
          <a:xfrm>
            <a:off x="5660340" y="2442614"/>
            <a:ext cx="1760306" cy="25391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Lab 4A/Colony PCR: </a:t>
            </a:r>
            <a:r>
              <a:rPr lang="en-US" sz="1050" b="1" i="0" u="sng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Step C</a:t>
            </a:r>
            <a:endParaRPr/>
          </a:p>
        </p:txBody>
      </p:sp>
      <p:sp>
        <p:nvSpPr>
          <p:cNvPr id="643" name="Google Shape;643;p2"/>
          <p:cNvSpPr txBox="1"/>
          <p:nvPr/>
        </p:nvSpPr>
        <p:spPr>
          <a:xfrm>
            <a:off x="3509596" y="3413875"/>
            <a:ext cx="1237592" cy="507831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Let the solution cool down to about 60 °C at room temperature.</a:t>
            </a:r>
            <a:endParaRPr/>
          </a:p>
        </p:txBody>
      </p:sp>
      <p:sp>
        <p:nvSpPr>
          <p:cNvPr id="644" name="Google Shape;644;p2"/>
          <p:cNvSpPr txBox="1"/>
          <p:nvPr/>
        </p:nvSpPr>
        <p:spPr>
          <a:xfrm>
            <a:off x="2500374" y="-87541"/>
            <a:ext cx="3700894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5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Making Agarose Gels</a:t>
            </a:r>
            <a:endParaRPr/>
          </a:p>
        </p:txBody>
      </p:sp>
      <p:sp>
        <p:nvSpPr>
          <p:cNvPr id="645" name="Google Shape;645;p2"/>
          <p:cNvSpPr/>
          <p:nvPr/>
        </p:nvSpPr>
        <p:spPr>
          <a:xfrm>
            <a:off x="3345254" y="592451"/>
            <a:ext cx="137067" cy="105074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p2"/>
          <p:cNvSpPr/>
          <p:nvPr/>
        </p:nvSpPr>
        <p:spPr>
          <a:xfrm>
            <a:off x="2710820" y="2966011"/>
            <a:ext cx="139212" cy="170027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7" name="Google Shape;647;p2"/>
          <p:cNvSpPr/>
          <p:nvPr/>
        </p:nvSpPr>
        <p:spPr>
          <a:xfrm>
            <a:off x="3382040" y="798497"/>
            <a:ext cx="137066" cy="13211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Google Shape;648;p2"/>
          <p:cNvSpPr/>
          <p:nvPr/>
        </p:nvSpPr>
        <p:spPr>
          <a:xfrm>
            <a:off x="4651693" y="1270637"/>
            <a:ext cx="190991" cy="15621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2"/>
          <p:cNvSpPr/>
          <p:nvPr/>
        </p:nvSpPr>
        <p:spPr>
          <a:xfrm>
            <a:off x="7307216" y="2511237"/>
            <a:ext cx="113431" cy="121027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Google Shape;650;p2"/>
          <p:cNvSpPr txBox="1"/>
          <p:nvPr/>
        </p:nvSpPr>
        <p:spPr>
          <a:xfrm>
            <a:off x="5757683" y="3623745"/>
            <a:ext cx="2094306" cy="923330"/>
          </a:xfrm>
          <a:prstGeom prst="rect">
            <a:avLst/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1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Running Buffer for all labs: 1X Sodium Borate;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1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ie:10 mL 20X SB to 190 mL dH</a:t>
            </a:r>
            <a:r>
              <a:rPr lang="en-US" sz="1350" b="1" i="1" u="sng" strike="noStrike" cap="none" baseline="-25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350" b="1" i="1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/>
          </a:p>
        </p:txBody>
      </p:sp>
      <p:sp>
        <p:nvSpPr>
          <p:cNvPr id="651" name="Google Shape;651;p2"/>
          <p:cNvSpPr txBox="1"/>
          <p:nvPr/>
        </p:nvSpPr>
        <p:spPr>
          <a:xfrm>
            <a:off x="1273442" y="4053202"/>
            <a:ext cx="13617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(30mLs of agarose per plate; ~ </a:t>
            </a:r>
            <a:r>
              <a:rPr lang="en-US" sz="1050" b="1"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-US" sz="105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gels per flask for lab 1.2 and 4A and Colony PCR.</a:t>
            </a:r>
            <a:endParaRPr/>
          </a:p>
        </p:txBody>
      </p:sp>
      <p:sp>
        <p:nvSpPr>
          <p:cNvPr id="652" name="Google Shape;652;p2"/>
          <p:cNvSpPr txBox="1"/>
          <p:nvPr/>
        </p:nvSpPr>
        <p:spPr>
          <a:xfrm>
            <a:off x="3845968" y="264552"/>
            <a:ext cx="3057458" cy="461665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Lab 1.2</a:t>
            </a:r>
            <a:r>
              <a:rPr lang="en-US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no SyberSafe®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Lab 4A and Colony PCR</a:t>
            </a:r>
            <a:r>
              <a:rPr lang="en-US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add SyberSafe®</a:t>
            </a:r>
            <a:endParaRPr/>
          </a:p>
        </p:txBody>
      </p:sp>
      <p:sp>
        <p:nvSpPr>
          <p:cNvPr id="653" name="Google Shape;653;p2"/>
          <p:cNvSpPr/>
          <p:nvPr/>
        </p:nvSpPr>
        <p:spPr>
          <a:xfrm>
            <a:off x="6557043" y="291764"/>
            <a:ext cx="203072" cy="144064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2"/>
          <p:cNvSpPr/>
          <p:nvPr/>
        </p:nvSpPr>
        <p:spPr>
          <a:xfrm>
            <a:off x="6572902" y="495879"/>
            <a:ext cx="203073" cy="160239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13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5" name="Google Shape;65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37823" y="4692750"/>
            <a:ext cx="2117889" cy="428936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2"/>
          <p:cNvSpPr txBox="1"/>
          <p:nvPr/>
        </p:nvSpPr>
        <p:spPr>
          <a:xfrm>
            <a:off x="3014092" y="2012881"/>
            <a:ext cx="635114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5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Back in microwave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66"/>
          <p:cNvSpPr txBox="1">
            <a:spLocks noGrp="1"/>
          </p:cNvSpPr>
          <p:nvPr>
            <p:ph type="body" idx="1"/>
          </p:nvPr>
        </p:nvSpPr>
        <p:spPr>
          <a:xfrm>
            <a:off x="363538" y="1280162"/>
            <a:ext cx="413226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60"/>
              <a:buAutoNum type="arabicPeriod"/>
            </a:pPr>
            <a:r>
              <a:rPr lang="en-US" sz="2400"/>
              <a:t>Load RD into pipettes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AutoNum type="arabicPeriod"/>
            </a:pPr>
            <a:r>
              <a:rPr lang="en-US" sz="2400"/>
              <a:t>Dispense into practice gels/plates  </a:t>
            </a:r>
            <a:endParaRPr/>
          </a:p>
        </p:txBody>
      </p:sp>
      <p:sp>
        <p:nvSpPr>
          <p:cNvPr id="662" name="Google Shape;662;p66"/>
          <p:cNvSpPr txBox="1">
            <a:spLocks noGrp="1"/>
          </p:cNvSpPr>
          <p:nvPr>
            <p:ph type="title"/>
          </p:nvPr>
        </p:nvSpPr>
        <p:spPr>
          <a:xfrm>
            <a:off x="363538" y="440249"/>
            <a:ext cx="841678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600"/>
              <a:buFont typeface="Calibri"/>
              <a:buNone/>
            </a:pPr>
            <a:r>
              <a:rPr lang="en-US">
                <a:solidFill>
                  <a:srgbClr val="FF0000"/>
                </a:solidFill>
              </a:rPr>
              <a:t>PART A </a:t>
            </a:r>
            <a:r>
              <a:rPr lang="en-US"/>
              <a:t>– PIPETTING INTO WELLS</a:t>
            </a:r>
            <a:endParaRPr/>
          </a:p>
        </p:txBody>
      </p:sp>
      <p:pic>
        <p:nvPicPr>
          <p:cNvPr id="663" name="Google Shape;663;p6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206235" y="1018278"/>
            <a:ext cx="3574085" cy="35215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664" name="Google Shape;664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50805" y="2975372"/>
            <a:ext cx="1700213" cy="1507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67"/>
          <p:cNvSpPr txBox="1">
            <a:spLocks noGrp="1"/>
          </p:cNvSpPr>
          <p:nvPr>
            <p:ph type="body" idx="1"/>
          </p:nvPr>
        </p:nvSpPr>
        <p:spPr>
          <a:xfrm>
            <a:off x="363538" y="1280162"/>
            <a:ext cx="413226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90"/>
              <a:buFont typeface="Calibri"/>
              <a:buAutoNum type="arabicPeriod"/>
            </a:pPr>
            <a:r>
              <a:rPr lang="en-US" sz="2100"/>
              <a:t>Centrifuge solutions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90"/>
              <a:buFont typeface="Calibri"/>
              <a:buAutoNum type="arabicPeriod"/>
            </a:pPr>
            <a:r>
              <a:rPr lang="en-US" sz="2100"/>
              <a:t>Set pipette to 10 </a:t>
            </a:r>
            <a:r>
              <a:rPr lang="en-US" sz="2100">
                <a:latin typeface="Trebuchet MS"/>
                <a:ea typeface="Trebuchet MS"/>
                <a:cs typeface="Trebuchet MS"/>
                <a:sym typeface="Trebuchet MS"/>
              </a:rPr>
              <a:t>μL</a:t>
            </a:r>
            <a:r>
              <a:rPr lang="en-US" sz="2100"/>
              <a:t>, fresh tip, and check volume of each tube</a:t>
            </a:r>
            <a:endParaRPr/>
          </a:p>
          <a:p>
            <a:pPr marL="457178" lvl="1" indent="-22541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90"/>
              <a:buChar char="–"/>
            </a:pPr>
            <a:r>
              <a:rPr lang="en-US" sz="2100"/>
              <a:t>Load into pipette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90"/>
              <a:buFont typeface="Calibri"/>
              <a:buAutoNum type="arabicPeriod"/>
            </a:pPr>
            <a:r>
              <a:rPr lang="en-US" sz="2100"/>
              <a:t>Dispense into corresponding and labeled well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90"/>
              <a:buFont typeface="Calibri"/>
              <a:buAutoNum type="arabicPeriod"/>
            </a:pPr>
            <a:r>
              <a:rPr lang="en-US" sz="2100"/>
              <a:t>Run gel electrophoresis</a:t>
            </a:r>
            <a:endParaRPr/>
          </a:p>
        </p:txBody>
      </p:sp>
      <p:sp>
        <p:nvSpPr>
          <p:cNvPr id="670" name="Google Shape;670;p67"/>
          <p:cNvSpPr txBox="1">
            <a:spLocks noGrp="1"/>
          </p:cNvSpPr>
          <p:nvPr>
            <p:ph type="title"/>
          </p:nvPr>
        </p:nvSpPr>
        <p:spPr>
          <a:xfrm>
            <a:off x="363538" y="440249"/>
            <a:ext cx="841678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600"/>
              <a:buFont typeface="Calibri"/>
              <a:buNone/>
            </a:pPr>
            <a:r>
              <a:rPr lang="en-US">
                <a:solidFill>
                  <a:srgbClr val="FF0000"/>
                </a:solidFill>
              </a:rPr>
              <a:t>PART B </a:t>
            </a:r>
            <a:r>
              <a:rPr lang="en-US"/>
              <a:t>– SEPARATING DYES WITH GEL ELECTROPHORESIS</a:t>
            </a:r>
            <a:endParaRPr/>
          </a:p>
        </p:txBody>
      </p:sp>
      <p:pic>
        <p:nvPicPr>
          <p:cNvPr id="671" name="Google Shape;671;p6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627914" y="1280162"/>
            <a:ext cx="3152406" cy="31144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Google Shape;676;p68"/>
          <p:cNvPicPr preferRelativeResize="0"/>
          <p:nvPr/>
        </p:nvPicPr>
        <p:blipFill rotWithShape="1">
          <a:blip r:embed="rId3">
            <a:alphaModFix/>
          </a:blip>
          <a:srcRect l="2954" t="2391" r="12152" b="45923"/>
          <a:stretch/>
        </p:blipFill>
        <p:spPr>
          <a:xfrm>
            <a:off x="2370636" y="-1"/>
            <a:ext cx="4658814" cy="46111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Google Shape;681;p69"/>
          <p:cNvPicPr preferRelativeResize="0"/>
          <p:nvPr/>
        </p:nvPicPr>
        <p:blipFill rotWithShape="1">
          <a:blip r:embed="rId3">
            <a:alphaModFix/>
          </a:blip>
          <a:srcRect t="56080" b="2081"/>
          <a:stretch/>
        </p:blipFill>
        <p:spPr>
          <a:xfrm>
            <a:off x="1400175" y="171451"/>
            <a:ext cx="6343650" cy="431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69"/>
          <p:cNvPicPr preferRelativeResize="0"/>
          <p:nvPr/>
        </p:nvPicPr>
        <p:blipFill rotWithShape="1">
          <a:blip r:embed="rId3">
            <a:alphaModFix/>
          </a:blip>
          <a:srcRect l="-1014" t="2189" r="1013" b="95456"/>
          <a:stretch/>
        </p:blipFill>
        <p:spPr>
          <a:xfrm>
            <a:off x="1400175" y="0"/>
            <a:ext cx="6343650" cy="242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70"/>
          <p:cNvSpPr txBox="1">
            <a:spLocks noGrp="1"/>
          </p:cNvSpPr>
          <p:nvPr>
            <p:ph type="body" idx="1"/>
          </p:nvPr>
        </p:nvSpPr>
        <p:spPr>
          <a:xfrm>
            <a:off x="363538" y="1280162"/>
            <a:ext cx="413226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64" lvl="0" indent="-23176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Char char="•"/>
            </a:pPr>
            <a:r>
              <a:rPr lang="en-US" sz="1800"/>
              <a:t>Method uses an electrical current and gel matrix to separate DNA</a:t>
            </a:r>
            <a:endParaRPr/>
          </a:p>
          <a:p>
            <a:pPr marL="457178" lvl="1" indent="-22541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85"/>
              <a:buChar char="–"/>
            </a:pPr>
            <a:r>
              <a:rPr lang="en-US" sz="1650"/>
              <a:t>Molecules are negatively charged</a:t>
            </a:r>
            <a:endParaRPr/>
          </a:p>
          <a:p>
            <a:pPr marL="688941" lvl="2" indent="-23176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Char char="•"/>
            </a:pPr>
            <a:r>
              <a:rPr lang="en-US" sz="1500"/>
              <a:t>Move towards positive (red) electrode</a:t>
            </a:r>
            <a:endParaRPr/>
          </a:p>
          <a:p>
            <a:pPr marL="688941" lvl="2" indent="-23176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Char char="•"/>
            </a:pPr>
            <a:r>
              <a:rPr lang="en-US" sz="1500"/>
              <a:t>More negative = move faster</a:t>
            </a:r>
            <a:endParaRPr/>
          </a:p>
          <a:p>
            <a:pPr marL="688941" lvl="2" indent="-23176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Char char="•"/>
            </a:pPr>
            <a:r>
              <a:rPr lang="en-US" sz="1500"/>
              <a:t>How does this relate to DNA??</a:t>
            </a:r>
            <a:endParaRPr/>
          </a:p>
          <a:p>
            <a:pPr marL="457178" lvl="1" indent="-22541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85"/>
              <a:buChar char="–"/>
            </a:pPr>
            <a:r>
              <a:rPr lang="en-US" sz="1650"/>
              <a:t>Sort out according to size </a:t>
            </a:r>
            <a:endParaRPr/>
          </a:p>
          <a:p>
            <a:pPr marL="688941" lvl="2" indent="-23176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Char char="•"/>
            </a:pPr>
            <a:r>
              <a:rPr lang="en-US" sz="1500"/>
              <a:t>Shape </a:t>
            </a:r>
            <a:endParaRPr/>
          </a:p>
          <a:p>
            <a:pPr marL="688941" lvl="2" indent="-23176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Char char="•"/>
            </a:pPr>
            <a:r>
              <a:rPr lang="en-US" sz="1500"/>
              <a:t>Degree of electro-negativity </a:t>
            </a:r>
            <a:endParaRPr/>
          </a:p>
        </p:txBody>
      </p:sp>
      <p:sp>
        <p:nvSpPr>
          <p:cNvPr id="688" name="Google Shape;688;p70"/>
          <p:cNvSpPr txBox="1">
            <a:spLocks noGrp="1"/>
          </p:cNvSpPr>
          <p:nvPr>
            <p:ph type="title"/>
          </p:nvPr>
        </p:nvSpPr>
        <p:spPr>
          <a:xfrm>
            <a:off x="363538" y="440249"/>
            <a:ext cx="841678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GEL ELECTROPHORESIS</a:t>
            </a:r>
            <a:endParaRPr/>
          </a:p>
        </p:txBody>
      </p:sp>
      <p:pic>
        <p:nvPicPr>
          <p:cNvPr id="689" name="Google Shape;689;p7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r="3786"/>
          <a:stretch/>
        </p:blipFill>
        <p:spPr>
          <a:xfrm>
            <a:off x="4628087" y="1632292"/>
            <a:ext cx="4377371" cy="241021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71"/>
          <p:cNvSpPr txBox="1">
            <a:spLocks noGrp="1"/>
          </p:cNvSpPr>
          <p:nvPr>
            <p:ph type="body" idx="1"/>
          </p:nvPr>
        </p:nvSpPr>
        <p:spPr>
          <a:xfrm>
            <a:off x="363538" y="1280162"/>
            <a:ext cx="841678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64" lvl="0" indent="-23176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60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Remove tape before placing in the gel box (if needed)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Wells should be at the negative (black) end (run to red)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Buffer should just cover the gel – no dimples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Cover with 1X </a:t>
            </a:r>
            <a:r>
              <a:rPr lang="en-US">
                <a:solidFill>
                  <a:srgbClr val="FF0000"/>
                </a:solidFill>
              </a:rPr>
              <a:t>SB</a:t>
            </a:r>
            <a:r>
              <a:rPr lang="en-US"/>
              <a:t> buffer</a:t>
            </a:r>
            <a:endParaRPr/>
          </a:p>
          <a:p>
            <a:pPr marL="688941" lvl="2" indent="-23176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</a:pPr>
            <a:r>
              <a:rPr lang="en-US"/>
              <a:t>Sodium borate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Put the gel box in position </a:t>
            </a:r>
            <a:r>
              <a:rPr lang="en-US" sz="2400" i="1">
                <a:latin typeface="Calibri"/>
                <a:ea typeface="Calibri"/>
                <a:cs typeface="Calibri"/>
                <a:sym typeface="Calibri"/>
              </a:rPr>
              <a:t>before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 loading the wells</a:t>
            </a:r>
            <a:endParaRPr/>
          </a:p>
        </p:txBody>
      </p:sp>
      <p:sp>
        <p:nvSpPr>
          <p:cNvPr id="695" name="Google Shape;695;p71"/>
          <p:cNvSpPr txBox="1">
            <a:spLocks noGrp="1"/>
          </p:cNvSpPr>
          <p:nvPr>
            <p:ph type="title"/>
          </p:nvPr>
        </p:nvSpPr>
        <p:spPr>
          <a:xfrm>
            <a:off x="363538" y="471027"/>
            <a:ext cx="841678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</a:pPr>
            <a:r>
              <a:rPr lang="en-US" sz="2400"/>
              <a:t>SETTING UP THE GEL BOX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72"/>
          <p:cNvSpPr txBox="1">
            <a:spLocks noGrp="1"/>
          </p:cNvSpPr>
          <p:nvPr>
            <p:ph type="body" idx="1"/>
          </p:nvPr>
        </p:nvSpPr>
        <p:spPr>
          <a:xfrm>
            <a:off x="363538" y="1188076"/>
            <a:ext cx="4132262" cy="3206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64" lvl="0" indent="-23176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755"/>
              <a:buChar char="•"/>
            </a:pPr>
            <a:r>
              <a:rPr lang="en-US" sz="1950"/>
              <a:t>Set micropipette to 10 </a:t>
            </a:r>
            <a:r>
              <a:rPr lang="en-US" sz="1950">
                <a:latin typeface="Trebuchet MS"/>
                <a:ea typeface="Trebuchet MS"/>
                <a:cs typeface="Trebuchet MS"/>
                <a:sym typeface="Trebuchet MS"/>
              </a:rPr>
              <a:t>μL </a:t>
            </a:r>
            <a:r>
              <a:rPr lang="en-US" sz="1950"/>
              <a:t>and load each sample</a:t>
            </a:r>
            <a:endParaRPr/>
          </a:p>
          <a:p>
            <a:pPr marL="457178" lvl="1" indent="-225413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755"/>
              <a:buChar char="–"/>
            </a:pPr>
            <a:r>
              <a:rPr lang="en-US" sz="1950"/>
              <a:t>Record the wells and what is put into each well:</a:t>
            </a:r>
            <a:endParaRPr/>
          </a:p>
          <a:p>
            <a:pPr marL="231764" lvl="0" indent="-231764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1755"/>
              <a:buChar char="•"/>
            </a:pPr>
            <a:r>
              <a:rPr lang="en-US" sz="1950"/>
              <a:t>Loading samples:</a:t>
            </a:r>
            <a:endParaRPr/>
          </a:p>
          <a:p>
            <a:pPr marL="457178" lvl="1" indent="-225413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755"/>
              <a:buChar char="–"/>
            </a:pPr>
            <a:r>
              <a:rPr lang="en-US" sz="1950"/>
              <a:t>Center pipette</a:t>
            </a:r>
            <a:endParaRPr/>
          </a:p>
          <a:p>
            <a:pPr marL="457178" lvl="1" indent="-225413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755"/>
              <a:buChar char="–"/>
            </a:pPr>
            <a:r>
              <a:rPr lang="en-US" sz="1950"/>
              <a:t>Depress plunger slowly </a:t>
            </a:r>
            <a:endParaRPr/>
          </a:p>
          <a:p>
            <a:pPr marL="457178" lvl="1" indent="-225413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755"/>
              <a:buChar char="–"/>
            </a:pPr>
            <a:r>
              <a:rPr lang="en-US" sz="1950"/>
              <a:t>Use two hands!</a:t>
            </a:r>
            <a:endParaRPr/>
          </a:p>
          <a:p>
            <a:pPr marL="457178" lvl="1" indent="-225413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755"/>
              <a:buChar char="–"/>
            </a:pPr>
            <a:r>
              <a:rPr lang="en-US" sz="1950">
                <a:solidFill>
                  <a:srgbClr val="0070C0"/>
                </a:solidFill>
              </a:rPr>
              <a:t>Under buffer level, above gel well</a:t>
            </a:r>
            <a:endParaRPr/>
          </a:p>
          <a:p>
            <a:pPr marL="231764" lvl="0" indent="-231764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1755"/>
              <a:buChar char="•"/>
            </a:pPr>
            <a:r>
              <a:rPr lang="en-US" sz="1950"/>
              <a:t>May be able to skip lanes</a:t>
            </a:r>
            <a:endParaRPr/>
          </a:p>
        </p:txBody>
      </p:sp>
      <p:sp>
        <p:nvSpPr>
          <p:cNvPr id="701" name="Google Shape;701;p72"/>
          <p:cNvSpPr txBox="1">
            <a:spLocks noGrp="1"/>
          </p:cNvSpPr>
          <p:nvPr>
            <p:ph type="title"/>
          </p:nvPr>
        </p:nvSpPr>
        <p:spPr>
          <a:xfrm>
            <a:off x="363538" y="424860"/>
            <a:ext cx="8416782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Calibri"/>
              <a:buNone/>
            </a:pPr>
            <a:r>
              <a:rPr lang="en-US" sz="2700"/>
              <a:t>USING GEL ELECTROPHORESIS TO SEPARATE MOLECULES</a:t>
            </a:r>
            <a:endParaRPr/>
          </a:p>
        </p:txBody>
      </p:sp>
      <p:pic>
        <p:nvPicPr>
          <p:cNvPr id="702" name="Google Shape;702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5982" y="3115967"/>
            <a:ext cx="3958410" cy="1278670"/>
          </a:xfrm>
          <a:prstGeom prst="rect">
            <a:avLst/>
          </a:prstGeom>
          <a:noFill/>
          <a:ln w="9525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03" name="Google Shape;703;p72"/>
          <p:cNvPicPr preferRelativeResize="0"/>
          <p:nvPr/>
        </p:nvPicPr>
        <p:blipFill rotWithShape="1">
          <a:blip r:embed="rId4">
            <a:alphaModFix/>
          </a:blip>
          <a:srcRect b="52203"/>
          <a:stretch/>
        </p:blipFill>
        <p:spPr>
          <a:xfrm>
            <a:off x="5776354" y="1069447"/>
            <a:ext cx="2277666" cy="190976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"/>
          <p:cNvSpPr txBox="1">
            <a:spLocks noGrp="1"/>
          </p:cNvSpPr>
          <p:nvPr>
            <p:ph type="title"/>
          </p:nvPr>
        </p:nvSpPr>
        <p:spPr>
          <a:xfrm>
            <a:off x="363538" y="440248"/>
            <a:ext cx="841678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CHAPTER 1: LEARNING GOALS</a:t>
            </a:r>
            <a:endParaRPr/>
          </a:p>
        </p:txBody>
      </p:sp>
      <p:sp>
        <p:nvSpPr>
          <p:cNvPr id="456" name="Google Shape;456;p5"/>
          <p:cNvSpPr txBox="1">
            <a:spLocks noGrp="1"/>
          </p:cNvSpPr>
          <p:nvPr>
            <p:ph type="body" idx="1"/>
          </p:nvPr>
        </p:nvSpPr>
        <p:spPr>
          <a:xfrm>
            <a:off x="363538" y="1280161"/>
            <a:ext cx="841678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0" lvl="0" indent="-2317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Use micropipettes and technique of gel electrophoresis correctly </a:t>
            </a:r>
            <a:endParaRPr/>
          </a:p>
          <a:p>
            <a:pPr marL="231770" lvl="0" indent="-23177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Explain importance of micropipettes and gel electrophoresis in genetic engineering </a:t>
            </a:r>
            <a:endParaRPr/>
          </a:p>
          <a:p>
            <a:pPr marL="231770" lvl="0" indent="-23177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Describe how gel electrophoresis separates DNA</a:t>
            </a:r>
            <a:endParaRPr/>
          </a:p>
          <a:p>
            <a:pPr marL="231770" lvl="0" indent="-23177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Explain how genetic engineering can be used to treat some genetic diseases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21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PIPETTING TECHNIQUE</a:t>
            </a:r>
            <a:endParaRPr/>
          </a:p>
        </p:txBody>
      </p:sp>
      <p:sp>
        <p:nvSpPr>
          <p:cNvPr id="709" name="Google Shape;709;p21"/>
          <p:cNvSpPr txBox="1">
            <a:spLocks noGrp="1"/>
          </p:cNvSpPr>
          <p:nvPr>
            <p:ph type="body" idx="1"/>
          </p:nvPr>
        </p:nvSpPr>
        <p:spPr>
          <a:xfrm>
            <a:off x="465513" y="914400"/>
            <a:ext cx="8229599" cy="302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906" lvl="0" indent="-238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"/>
              <a:buNone/>
            </a:pPr>
            <a:r>
              <a:rPr lang="en-US">
                <a:solidFill>
                  <a:srgbClr val="000000"/>
                </a:solidFill>
              </a:rPr>
              <a:t>Stability is the key to loading gels:</a:t>
            </a:r>
            <a:endParaRPr/>
          </a:p>
        </p:txBody>
      </p:sp>
      <p:pic>
        <p:nvPicPr>
          <p:cNvPr id="710" name="Google Shape;71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7900" y="1485900"/>
            <a:ext cx="1981200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485900"/>
            <a:ext cx="1981200" cy="297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22"/>
          <p:cNvSpPr txBox="1">
            <a:spLocks noGrp="1"/>
          </p:cNvSpPr>
          <p:nvPr>
            <p:ph type="title"/>
          </p:nvPr>
        </p:nvSpPr>
        <p:spPr>
          <a:xfrm>
            <a:off x="363538" y="290533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COMMON LOADING ERRORS</a:t>
            </a:r>
            <a:endParaRPr/>
          </a:p>
        </p:txBody>
      </p:sp>
      <p:sp>
        <p:nvSpPr>
          <p:cNvPr id="717" name="Google Shape;717;p22"/>
          <p:cNvSpPr txBox="1">
            <a:spLocks noGrp="1"/>
          </p:cNvSpPr>
          <p:nvPr>
            <p:ph type="body" idx="1"/>
          </p:nvPr>
        </p:nvSpPr>
        <p:spPr>
          <a:xfrm>
            <a:off x="5010150" y="1314450"/>
            <a:ext cx="264795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31770" lvl="0" indent="-23177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Tip should be 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above</a:t>
            </a:r>
            <a:r>
              <a:rPr lang="en-US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not in well</a:t>
            </a:r>
            <a:endParaRPr/>
          </a:p>
          <a:p>
            <a:pPr marL="231770" lvl="0" indent="-9207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b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1770" lvl="0" indent="-23177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 NOT punch the tip through gel</a:t>
            </a:r>
            <a:endParaRPr/>
          </a:p>
          <a:p>
            <a:pPr marL="231770" lvl="0" indent="-9207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b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1770" lvl="0" indent="-23177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Dye spreading under well = punctured well</a:t>
            </a:r>
            <a:endParaRPr/>
          </a:p>
        </p:txBody>
      </p:sp>
      <p:pic>
        <p:nvPicPr>
          <p:cNvPr id="718" name="Google Shape;718;p22" descr="mp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3055" y="857254"/>
            <a:ext cx="3120390" cy="41908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9" name="Google Shape;719;p22"/>
          <p:cNvCxnSpPr/>
          <p:nvPr/>
        </p:nvCxnSpPr>
        <p:spPr>
          <a:xfrm flipH="1">
            <a:off x="3939194" y="2335661"/>
            <a:ext cx="971550" cy="997744"/>
          </a:xfrm>
          <a:prstGeom prst="straightConnector1">
            <a:avLst/>
          </a:prstGeom>
          <a:noFill/>
          <a:ln w="42500" cap="flat" cmpd="sng">
            <a:solidFill>
              <a:srgbClr val="FFC000"/>
            </a:solidFill>
            <a:prstDash val="solid"/>
            <a:miter lim="800000"/>
            <a:headEnd type="none" w="sm" len="sm"/>
            <a:tailEnd type="stealth" w="lg" len="lg"/>
          </a:ln>
        </p:spPr>
      </p:cxnSp>
      <p:cxnSp>
        <p:nvCxnSpPr>
          <p:cNvPr id="720" name="Google Shape;720;p22"/>
          <p:cNvCxnSpPr/>
          <p:nvPr/>
        </p:nvCxnSpPr>
        <p:spPr>
          <a:xfrm rot="10800000">
            <a:off x="2647462" y="3536191"/>
            <a:ext cx="2489803" cy="88158"/>
          </a:xfrm>
          <a:prstGeom prst="straightConnector1">
            <a:avLst/>
          </a:prstGeom>
          <a:noFill/>
          <a:ln w="42500" cap="flat" cmpd="sng">
            <a:solidFill>
              <a:srgbClr val="FFC000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721" name="Google Shape;721;p22"/>
          <p:cNvSpPr txBox="1"/>
          <p:nvPr/>
        </p:nvSpPr>
        <p:spPr>
          <a:xfrm>
            <a:off x="4663445" y="4844610"/>
            <a:ext cx="1982390" cy="230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"/>
              <a:buFont typeface="Arial"/>
              <a:buNone/>
            </a:pPr>
            <a:r>
              <a:rPr lang="en-US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Courtesy: K. Schramm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23"/>
          <p:cNvSpPr txBox="1">
            <a:spLocks noGrp="1"/>
          </p:cNvSpPr>
          <p:nvPr>
            <p:ph type="title"/>
          </p:nvPr>
        </p:nvSpPr>
        <p:spPr>
          <a:xfrm>
            <a:off x="363538" y="307157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PROPER LOADING OF THE GEL</a:t>
            </a:r>
            <a:endParaRPr/>
          </a:p>
        </p:txBody>
      </p:sp>
      <p:sp>
        <p:nvSpPr>
          <p:cNvPr id="727" name="Google Shape;727;p23"/>
          <p:cNvSpPr txBox="1">
            <a:spLocks noGrp="1"/>
          </p:cNvSpPr>
          <p:nvPr>
            <p:ph type="body" idx="1"/>
          </p:nvPr>
        </p:nvSpPr>
        <p:spPr>
          <a:xfrm>
            <a:off x="4994563" y="1924916"/>
            <a:ext cx="3206981" cy="2040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906" lvl="0" indent="-238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"/>
              <a:buNone/>
            </a:pPr>
            <a:r>
              <a:rPr lang="en-US" b="0">
                <a:solidFill>
                  <a:srgbClr val="000000"/>
                </a:solidFill>
              </a:rPr>
              <a:t>Tip in buffer, above well</a:t>
            </a:r>
            <a:endParaRPr/>
          </a:p>
          <a:p>
            <a:pPr marL="11906" lvl="0" indent="-238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"/>
              <a:buNone/>
            </a:pPr>
            <a:endParaRPr b="0">
              <a:solidFill>
                <a:srgbClr val="000000"/>
              </a:solidFill>
            </a:endParaRPr>
          </a:p>
          <a:p>
            <a:pPr marL="11906" lvl="0" indent="-238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"/>
              <a:buNone/>
            </a:pPr>
            <a:endParaRPr b="0">
              <a:solidFill>
                <a:srgbClr val="000000"/>
              </a:solidFill>
            </a:endParaRPr>
          </a:p>
          <a:p>
            <a:pPr marL="11906" lvl="0" indent="-238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"/>
              <a:buNone/>
            </a:pPr>
            <a:r>
              <a:rPr lang="en-US" b="0">
                <a:solidFill>
                  <a:srgbClr val="000000"/>
                </a:solidFill>
              </a:rPr>
              <a:t>Sample in well</a:t>
            </a:r>
            <a:endParaRPr/>
          </a:p>
        </p:txBody>
      </p:sp>
      <p:pic>
        <p:nvPicPr>
          <p:cNvPr id="728" name="Google Shape;728;p23" descr="mp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4614" y="843028"/>
            <a:ext cx="3120390" cy="41908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9" name="Google Shape;729;p23"/>
          <p:cNvCxnSpPr/>
          <p:nvPr/>
        </p:nvCxnSpPr>
        <p:spPr>
          <a:xfrm flipH="1">
            <a:off x="2857500" y="3132859"/>
            <a:ext cx="2137063" cy="611304"/>
          </a:xfrm>
          <a:prstGeom prst="straightConnector1">
            <a:avLst/>
          </a:prstGeom>
          <a:noFill/>
          <a:ln w="42500" cap="flat" cmpd="sng">
            <a:solidFill>
              <a:srgbClr val="FFC000"/>
            </a:solidFill>
            <a:prstDash val="solid"/>
            <a:miter lim="800000"/>
            <a:headEnd type="none" w="sm" len="sm"/>
            <a:tailEnd type="stealth" w="lg" len="lg"/>
          </a:ln>
        </p:spPr>
      </p:cxnSp>
      <p:cxnSp>
        <p:nvCxnSpPr>
          <p:cNvPr id="730" name="Google Shape;730;p23"/>
          <p:cNvCxnSpPr/>
          <p:nvPr/>
        </p:nvCxnSpPr>
        <p:spPr>
          <a:xfrm flipH="1">
            <a:off x="2814205" y="2368721"/>
            <a:ext cx="2223654" cy="1194481"/>
          </a:xfrm>
          <a:prstGeom prst="straightConnector1">
            <a:avLst/>
          </a:prstGeom>
          <a:noFill/>
          <a:ln w="42500" cap="flat" cmpd="sng">
            <a:solidFill>
              <a:srgbClr val="FFC000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731" name="Google Shape;731;p23"/>
          <p:cNvSpPr txBox="1"/>
          <p:nvPr/>
        </p:nvSpPr>
        <p:spPr>
          <a:xfrm>
            <a:off x="4705004" y="4802928"/>
            <a:ext cx="1982390" cy="230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"/>
              <a:buFont typeface="Arial"/>
              <a:buNone/>
            </a:pPr>
            <a:r>
              <a:rPr lang="en-US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Courtesy: K. Schramm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8"/>
          <p:cNvSpPr txBox="1">
            <a:spLocks noGrp="1"/>
          </p:cNvSpPr>
          <p:nvPr>
            <p:ph type="title"/>
          </p:nvPr>
        </p:nvSpPr>
        <p:spPr>
          <a:xfrm>
            <a:off x="261561" y="209644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SETTING UP GEL BOX</a:t>
            </a:r>
            <a:endParaRPr/>
          </a:p>
        </p:txBody>
      </p:sp>
      <p:sp>
        <p:nvSpPr>
          <p:cNvPr id="737" name="Google Shape;737;p18"/>
          <p:cNvSpPr txBox="1">
            <a:spLocks noGrp="1"/>
          </p:cNvSpPr>
          <p:nvPr>
            <p:ph type="body" idx="1"/>
          </p:nvPr>
        </p:nvSpPr>
        <p:spPr>
          <a:xfrm>
            <a:off x="312548" y="702087"/>
            <a:ext cx="8831452" cy="2225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197644" lvl="0" indent="-1976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0"/>
              <a:buFont typeface="Noto Sans Symbols"/>
              <a:buChar char="▪"/>
            </a:pPr>
            <a:r>
              <a:rPr lang="en-US"/>
              <a:t>Different sites may use different gel boxes</a:t>
            </a:r>
            <a:endParaRPr/>
          </a:p>
          <a:p>
            <a:pPr marL="197644" lvl="0" indent="-197644" algn="l" rtl="0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000000"/>
              </a:buClr>
              <a:buSzPts val="1760"/>
              <a:buFont typeface="Noto Sans Symbols"/>
              <a:buChar char="▪"/>
            </a:pPr>
            <a:r>
              <a:rPr lang="en-US"/>
              <a:t>Wells should be at the negative (black) end</a:t>
            </a:r>
            <a:endParaRPr/>
          </a:p>
          <a:p>
            <a:pPr marL="197644" lvl="0" indent="-197644" algn="l" rtl="0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000000"/>
              </a:buClr>
              <a:buSzPts val="1760"/>
              <a:buFont typeface="Noto Sans Symbols"/>
              <a:buChar char="▪"/>
            </a:pPr>
            <a:r>
              <a:rPr lang="en-US"/>
              <a:t>Buffer should just cover the gel–no dimples.</a:t>
            </a:r>
            <a:endParaRPr/>
          </a:p>
          <a:p>
            <a:pPr marL="197644" lvl="0" indent="-197644" algn="l" rtl="0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000000"/>
              </a:buClr>
              <a:buSzPts val="1760"/>
              <a:buFont typeface="Noto Sans Symbols"/>
              <a:buChar char="▪"/>
            </a:pPr>
            <a:r>
              <a:rPr lang="en-US"/>
              <a:t>Put the gel box in position </a:t>
            </a:r>
            <a:r>
              <a:rPr lang="en-US" i="1"/>
              <a:t>before</a:t>
            </a:r>
            <a:r>
              <a:rPr lang="en-US"/>
              <a:t> loading the wells.</a:t>
            </a:r>
            <a:endParaRPr/>
          </a:p>
          <a:p>
            <a:pPr marL="197644" lvl="0" indent="-197644" algn="l" rtl="0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000000"/>
              </a:buClr>
              <a:buSzPts val="1760"/>
              <a:buFont typeface="Noto Sans Symbols"/>
              <a:buChar char="▪"/>
            </a:pPr>
            <a:r>
              <a:rPr lang="en-US"/>
              <a:t>Power supplies set to instructions from site</a:t>
            </a:r>
            <a:endParaRPr/>
          </a:p>
          <a:p>
            <a:pPr marL="197644" lvl="0" indent="-197644" algn="l" rtl="0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000000"/>
              </a:buClr>
              <a:buSzPts val="1760"/>
              <a:buFont typeface="Noto Sans Symbols"/>
              <a:buChar char="▪"/>
            </a:pPr>
            <a:r>
              <a:rPr lang="en-US"/>
              <a:t>Always turn power supply off before opening gel box</a:t>
            </a:r>
            <a:endParaRPr/>
          </a:p>
        </p:txBody>
      </p:sp>
      <p:pic>
        <p:nvPicPr>
          <p:cNvPr id="738" name="Google Shape;73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7754" y="3029051"/>
            <a:ext cx="2500894" cy="141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18" descr="Thermo Scientific Owl EasyCast B1A Mini Gel Electrophoresis Systems EasyCast:Ge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980" y="2998275"/>
            <a:ext cx="2162522" cy="1876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18" descr="Owl™ EC300XL2 Compact Power Suppl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28212" y="2833630"/>
            <a:ext cx="1900062" cy="1607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73"/>
          <p:cNvSpPr txBox="1">
            <a:spLocks noGrp="1"/>
          </p:cNvSpPr>
          <p:nvPr>
            <p:ph type="title"/>
          </p:nvPr>
        </p:nvSpPr>
        <p:spPr>
          <a:xfrm>
            <a:off x="363539" y="439717"/>
            <a:ext cx="8416925" cy="492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3"/>
              <a:buFont typeface="Calibri"/>
              <a:buNone/>
            </a:pPr>
            <a:r>
              <a:rPr lang="en-US" sz="2603">
                <a:solidFill>
                  <a:schemeClr val="accent1"/>
                </a:solidFill>
              </a:rPr>
              <a:t>USING GEL ELECTROPHORESIS TO SEPARATE MOLECULES</a:t>
            </a:r>
            <a:endParaRPr/>
          </a:p>
        </p:txBody>
      </p:sp>
      <p:sp>
        <p:nvSpPr>
          <p:cNvPr id="746" name="Google Shape;746;p73"/>
          <p:cNvSpPr txBox="1">
            <a:spLocks noGrp="1"/>
          </p:cNvSpPr>
          <p:nvPr>
            <p:ph type="body" idx="1"/>
          </p:nvPr>
        </p:nvSpPr>
        <p:spPr>
          <a:xfrm>
            <a:off x="525565" y="1139780"/>
            <a:ext cx="4555150" cy="3260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64" lvl="0" indent="-23176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85"/>
              <a:buChar char="•"/>
            </a:pPr>
            <a:r>
              <a:rPr lang="en-US" sz="1650">
                <a:solidFill>
                  <a:schemeClr val="dk1"/>
                </a:solidFill>
              </a:rPr>
              <a:t>Close cover</a:t>
            </a:r>
            <a:endParaRPr/>
          </a:p>
          <a:p>
            <a:pPr marL="231764" lvl="0" indent="-231764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1485"/>
              <a:buChar char="•"/>
            </a:pPr>
            <a:r>
              <a:rPr lang="en-US" sz="1650">
                <a:solidFill>
                  <a:schemeClr val="dk1"/>
                </a:solidFill>
              </a:rPr>
              <a:t>Connect electrical leads</a:t>
            </a:r>
            <a:endParaRPr/>
          </a:p>
          <a:p>
            <a:pPr marL="457178" lvl="1" indent="-225413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</a:pPr>
            <a:r>
              <a:rPr lang="en-US">
                <a:solidFill>
                  <a:schemeClr val="dk1"/>
                </a:solidFill>
              </a:rPr>
              <a:t>Negative – black</a:t>
            </a:r>
            <a:endParaRPr/>
          </a:p>
          <a:p>
            <a:pPr marL="457178" lvl="1" indent="-225413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</a:pPr>
            <a:r>
              <a:rPr lang="en-US">
                <a:solidFill>
                  <a:srgbClr val="FF0000"/>
                </a:solidFill>
              </a:rPr>
              <a:t>Positive - red</a:t>
            </a:r>
            <a:endParaRPr/>
          </a:p>
          <a:p>
            <a:pPr marL="231764" lvl="0" indent="-231764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1485"/>
              <a:buChar char="•"/>
            </a:pPr>
            <a:r>
              <a:rPr lang="en-US" sz="1650">
                <a:solidFill>
                  <a:schemeClr val="dk1"/>
                </a:solidFill>
              </a:rPr>
              <a:t>Turn on power and set voltage to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1485"/>
              <a:buNone/>
            </a:pPr>
            <a:r>
              <a:rPr lang="en-US" sz="1650">
                <a:solidFill>
                  <a:schemeClr val="dk1"/>
                </a:solidFill>
              </a:rPr>
              <a:t>	</a:t>
            </a:r>
            <a:r>
              <a:rPr lang="en-US" sz="1650">
                <a:solidFill>
                  <a:schemeClr val="accent1"/>
                </a:solidFill>
              </a:rPr>
              <a:t>130-135v</a:t>
            </a:r>
            <a:endParaRPr/>
          </a:p>
          <a:p>
            <a:pPr marL="457178" lvl="1" indent="-225413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</a:pPr>
            <a:r>
              <a:rPr lang="en-US">
                <a:solidFill>
                  <a:schemeClr val="dk1"/>
                </a:solidFill>
              </a:rPr>
              <a:t>Check for bubbles </a:t>
            </a:r>
            <a:endParaRPr/>
          </a:p>
          <a:p>
            <a:pPr marL="457178" lvl="1" indent="-225413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</a:pPr>
            <a:r>
              <a:rPr lang="en-US" sz="1800">
                <a:solidFill>
                  <a:schemeClr val="dk1"/>
                </a:solidFill>
              </a:rPr>
              <a:t>After 3 minutes, check that dyes are moving</a:t>
            </a:r>
            <a:endParaRPr/>
          </a:p>
          <a:p>
            <a:pPr marL="457178" lvl="1" indent="-225413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620"/>
              <a:buChar char="–"/>
            </a:pPr>
            <a:r>
              <a:rPr lang="en-US" sz="1800">
                <a:solidFill>
                  <a:schemeClr val="dk1"/>
                </a:solidFill>
              </a:rPr>
              <a:t>Turn off after roughly 10-15 minutes</a:t>
            </a:r>
            <a:endParaRPr/>
          </a:p>
          <a:p>
            <a:pPr marL="688941" lvl="2" indent="-231764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1283"/>
              <a:buChar char="•"/>
            </a:pPr>
            <a:r>
              <a:rPr lang="en-US" sz="1425">
                <a:solidFill>
                  <a:schemeClr val="dk1"/>
                </a:solidFill>
              </a:rPr>
              <a:t>Should see all three dyes</a:t>
            </a:r>
            <a:endParaRPr/>
          </a:p>
          <a:p>
            <a:pPr marL="231764" lvl="0" indent="-231764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1485"/>
              <a:buChar char="•"/>
            </a:pPr>
            <a:r>
              <a:rPr lang="en-US" sz="1650">
                <a:solidFill>
                  <a:schemeClr val="dk1"/>
                </a:solidFill>
              </a:rPr>
              <a:t>Turn off power and record results</a:t>
            </a:r>
            <a:endParaRPr/>
          </a:p>
        </p:txBody>
      </p:sp>
      <p:pic>
        <p:nvPicPr>
          <p:cNvPr id="747" name="Google Shape;747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44831" y="1018600"/>
            <a:ext cx="1637109" cy="218360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748" name="Google Shape;748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5397" y="3288198"/>
            <a:ext cx="2735067" cy="1208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74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>
                <a:solidFill>
                  <a:schemeClr val="accent1"/>
                </a:solidFill>
              </a:rPr>
              <a:t>SOLUTIONS</a:t>
            </a:r>
            <a:endParaRPr/>
          </a:p>
        </p:txBody>
      </p:sp>
      <p:sp>
        <p:nvSpPr>
          <p:cNvPr id="754" name="Google Shape;754;p74"/>
          <p:cNvSpPr txBox="1">
            <a:spLocks noGrp="1"/>
          </p:cNvSpPr>
          <p:nvPr>
            <p:ph type="body" idx="1"/>
          </p:nvPr>
        </p:nvSpPr>
        <p:spPr>
          <a:xfrm>
            <a:off x="363539" y="1011133"/>
            <a:ext cx="5856957" cy="338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64" lvl="0" indent="-23176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Char char="•"/>
            </a:pPr>
            <a:r>
              <a:rPr lang="en-US" sz="1500">
                <a:solidFill>
                  <a:schemeClr val="dk1"/>
                </a:solidFill>
              </a:rPr>
              <a:t>Dyes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15"/>
              <a:buChar char="–"/>
            </a:pPr>
            <a:r>
              <a:rPr lang="en-US" sz="1350">
                <a:solidFill>
                  <a:srgbClr val="FF9900"/>
                </a:solidFill>
              </a:rPr>
              <a:t>Orange G = 408.40 atomic units (au)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15"/>
              <a:buChar char="–"/>
            </a:pPr>
            <a:r>
              <a:rPr lang="en-US" sz="1350">
                <a:solidFill>
                  <a:srgbClr val="9933FF"/>
                </a:solidFill>
              </a:rPr>
              <a:t>Bromophenol blue = 669.98 au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15"/>
              <a:buChar char="–"/>
            </a:pPr>
            <a:r>
              <a:rPr lang="en-US" sz="1350">
                <a:solidFill>
                  <a:srgbClr val="00A5CC"/>
                </a:solidFill>
              </a:rPr>
              <a:t>Xylene cyanole = 538.62 au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Char char="•"/>
            </a:pPr>
            <a:r>
              <a:rPr lang="en-US" sz="1500">
                <a:solidFill>
                  <a:schemeClr val="accent1"/>
                </a:solidFill>
              </a:rPr>
              <a:t>Heavier molecules move slower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Char char="•"/>
            </a:pPr>
            <a:r>
              <a:rPr lang="en-US" sz="1500">
                <a:solidFill>
                  <a:schemeClr val="dk1"/>
                </a:solidFill>
              </a:rPr>
              <a:t>Molecules with more negative electric charge will move faster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Char char="•"/>
            </a:pPr>
            <a:r>
              <a:rPr lang="en-US" sz="1500">
                <a:solidFill>
                  <a:schemeClr val="dk1"/>
                </a:solidFill>
              </a:rPr>
              <a:t>Solution 1: 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15"/>
              <a:buChar char="–"/>
            </a:pPr>
            <a:r>
              <a:rPr lang="en-US" sz="1350">
                <a:solidFill>
                  <a:schemeClr val="dk1"/>
                </a:solidFill>
              </a:rPr>
              <a:t>bromophenol blue, xylene cyanole, glycerin, water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Char char="•"/>
            </a:pPr>
            <a:r>
              <a:rPr lang="en-US" sz="1500">
                <a:solidFill>
                  <a:schemeClr val="dk1"/>
                </a:solidFill>
              </a:rPr>
              <a:t>Solution 2: 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15"/>
              <a:buChar char="–"/>
            </a:pPr>
            <a:r>
              <a:rPr lang="en-US" sz="1350">
                <a:solidFill>
                  <a:schemeClr val="dk1"/>
                </a:solidFill>
              </a:rPr>
              <a:t>bromophenol blue, xylene cyanole, orange G, glycerin, water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Char char="•"/>
            </a:pPr>
            <a:r>
              <a:rPr lang="en-US" sz="1500">
                <a:solidFill>
                  <a:schemeClr val="dk1"/>
                </a:solidFill>
              </a:rPr>
              <a:t>Solution 3: 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15"/>
              <a:buChar char="–"/>
            </a:pPr>
            <a:r>
              <a:rPr lang="en-US" sz="1350">
                <a:solidFill>
                  <a:schemeClr val="dk1"/>
                </a:solidFill>
              </a:rPr>
              <a:t>xylene cyanole, glycerin, water</a:t>
            </a:r>
            <a:endParaRPr/>
          </a:p>
        </p:txBody>
      </p:sp>
      <p:pic>
        <p:nvPicPr>
          <p:cNvPr id="755" name="Google Shape;755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2669" y="0"/>
            <a:ext cx="2521331" cy="4400551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74"/>
          <p:cNvSpPr/>
          <p:nvPr/>
        </p:nvSpPr>
        <p:spPr>
          <a:xfrm>
            <a:off x="8229601" y="4903149"/>
            <a:ext cx="1017907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K. Schramm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75"/>
          <p:cNvSpPr txBox="1">
            <a:spLocks noGrp="1"/>
          </p:cNvSpPr>
          <p:nvPr>
            <p:ph type="body" idx="1"/>
          </p:nvPr>
        </p:nvSpPr>
        <p:spPr>
          <a:xfrm>
            <a:off x="5225603" y="1280162"/>
            <a:ext cx="364150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</a:pPr>
            <a:r>
              <a:rPr lang="en-US"/>
              <a:t>Which dye do you predict has the largest molecular weight?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None/>
            </a:pPr>
            <a:endParaRPr sz="1500"/>
          </a:p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95"/>
              <a:buFont typeface="Calibri"/>
              <a:buAutoNum type="alphaUcPeriod"/>
            </a:pPr>
            <a:r>
              <a:rPr lang="en-US" sz="1550">
                <a:solidFill>
                  <a:srgbClr val="FF9900"/>
                </a:solidFill>
              </a:rPr>
              <a:t>Orange G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95"/>
              <a:buFont typeface="Calibri"/>
              <a:buAutoNum type="alphaUcPeriod"/>
            </a:pPr>
            <a:r>
              <a:rPr lang="en-US" sz="1550">
                <a:solidFill>
                  <a:srgbClr val="9933FF"/>
                </a:solidFill>
              </a:rPr>
              <a:t>Bromophenol blue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95"/>
              <a:buFont typeface="Calibri"/>
              <a:buAutoNum type="alphaUcPeriod"/>
            </a:pPr>
            <a:r>
              <a:rPr lang="en-US" sz="1550">
                <a:solidFill>
                  <a:srgbClr val="00A5CC"/>
                </a:solidFill>
              </a:rPr>
              <a:t>Xylene cyanole</a:t>
            </a:r>
            <a:endParaRPr sz="1550">
              <a:solidFill>
                <a:srgbClr val="00A5C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</a:pPr>
            <a:endParaRPr/>
          </a:p>
          <a:p>
            <a:pPr marL="231764" lvl="0" indent="-10603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</a:pPr>
            <a:endParaRPr/>
          </a:p>
        </p:txBody>
      </p:sp>
      <p:sp>
        <p:nvSpPr>
          <p:cNvPr id="763" name="Google Shape;763;p75"/>
          <p:cNvSpPr txBox="1">
            <a:spLocks noGrp="1"/>
          </p:cNvSpPr>
          <p:nvPr>
            <p:ph type="title"/>
          </p:nvPr>
        </p:nvSpPr>
        <p:spPr>
          <a:xfrm>
            <a:off x="363538" y="440249"/>
            <a:ext cx="841678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4275" rIns="91425" bIns="3427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3"/>
              <a:buFont typeface="Calibri"/>
              <a:buNone/>
            </a:pPr>
            <a:r>
              <a:rPr lang="en-US" sz="2603">
                <a:latin typeface="Calibri"/>
                <a:ea typeface="Calibri"/>
                <a:cs typeface="Calibri"/>
                <a:sym typeface="Calibri"/>
              </a:rPr>
              <a:t>LET’S PLAY</a:t>
            </a:r>
            <a:endParaRPr sz="2603"/>
          </a:p>
        </p:txBody>
      </p:sp>
      <p:sp>
        <p:nvSpPr>
          <p:cNvPr id="764" name="Google Shape;764;p75"/>
          <p:cNvSpPr/>
          <p:nvPr/>
        </p:nvSpPr>
        <p:spPr>
          <a:xfrm>
            <a:off x="1035297" y="2095399"/>
            <a:ext cx="542925" cy="24288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rgbClr val="FF8000"/>
            </a:solidFill>
            <a:prstDash val="solid"/>
            <a:round/>
            <a:headEnd type="none" w="sm" len="sm"/>
            <a:tailEnd type="none" w="sm" len="sm"/>
          </a:ln>
          <a:effectLst>
            <a:outerShdw blurRad="65500" dist="38100" dir="5400000" rotWithShape="0">
              <a:srgbClr val="808080">
                <a:alpha val="3960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1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pic>
        <p:nvPicPr>
          <p:cNvPr id="765" name="Google Shape;765;p75"/>
          <p:cNvPicPr preferRelativeResize="0"/>
          <p:nvPr/>
        </p:nvPicPr>
        <p:blipFill rotWithShape="1">
          <a:blip r:embed="rId3">
            <a:alphaModFix/>
          </a:blip>
          <a:srcRect l="17917" t="7620" r="6091" b="17734"/>
          <a:stretch/>
        </p:blipFill>
        <p:spPr>
          <a:xfrm>
            <a:off x="363538" y="1514546"/>
            <a:ext cx="4137025" cy="21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75"/>
          <p:cNvSpPr/>
          <p:nvPr/>
        </p:nvSpPr>
        <p:spPr>
          <a:xfrm>
            <a:off x="592385" y="2995513"/>
            <a:ext cx="442912" cy="26074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7A00"/>
              </a:gs>
              <a:gs pos="39999">
                <a:srgbClr val="FF7D00"/>
              </a:gs>
              <a:gs pos="100000">
                <a:srgbClr val="D55800"/>
              </a:gs>
            </a:gsLst>
            <a:lin ang="5400000" scaled="0"/>
          </a:gradFill>
          <a:ln w="9525" cap="flat" cmpd="sng">
            <a:solidFill>
              <a:srgbClr val="FF8000"/>
            </a:solidFill>
            <a:prstDash val="solid"/>
            <a:round/>
            <a:headEnd type="none" w="sm" len="sm"/>
            <a:tailEnd type="none" w="sm" len="sm"/>
          </a:ln>
          <a:effectLst>
            <a:outerShdw blurRad="65500" dist="38100" dir="5400000" rotWithShape="0">
              <a:srgbClr val="808080">
                <a:alpha val="3960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1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767" name="Google Shape;767;p75"/>
          <p:cNvSpPr/>
          <p:nvPr/>
        </p:nvSpPr>
        <p:spPr>
          <a:xfrm>
            <a:off x="592385" y="2631182"/>
            <a:ext cx="442912" cy="21669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7A00"/>
              </a:gs>
              <a:gs pos="39999">
                <a:srgbClr val="FF7D00"/>
              </a:gs>
              <a:gs pos="100000">
                <a:srgbClr val="D55800"/>
              </a:gs>
            </a:gsLst>
            <a:lin ang="5400000" scaled="0"/>
          </a:gradFill>
          <a:ln w="9525" cap="flat" cmpd="sng">
            <a:solidFill>
              <a:srgbClr val="FF8000"/>
            </a:solidFill>
            <a:prstDash val="solid"/>
            <a:round/>
            <a:headEnd type="none" w="sm" len="sm"/>
            <a:tailEnd type="none" w="sm" len="sm"/>
          </a:ln>
          <a:effectLst>
            <a:outerShdw blurRad="65500" dist="38100" dir="5400000" rotWithShape="0">
              <a:srgbClr val="808080">
                <a:alpha val="3960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1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768" name="Google Shape;768;p75"/>
          <p:cNvSpPr/>
          <p:nvPr/>
        </p:nvSpPr>
        <p:spPr>
          <a:xfrm>
            <a:off x="614610" y="2270422"/>
            <a:ext cx="442912" cy="27027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7A00"/>
              </a:gs>
              <a:gs pos="39999">
                <a:srgbClr val="FF7D00"/>
              </a:gs>
              <a:gs pos="100000">
                <a:srgbClr val="D55800"/>
              </a:gs>
            </a:gsLst>
            <a:lin ang="5400000" scaled="0"/>
          </a:gradFill>
          <a:ln w="9525" cap="flat" cmpd="sng">
            <a:solidFill>
              <a:srgbClr val="FF8000"/>
            </a:solidFill>
            <a:prstDash val="solid"/>
            <a:round/>
            <a:headEnd type="none" w="sm" len="sm"/>
            <a:tailEnd type="none" w="sm" len="sm"/>
          </a:ln>
          <a:effectLst>
            <a:outerShdw blurRad="65500" dist="38100" dir="5400000" rotWithShape="0">
              <a:srgbClr val="808080">
                <a:alpha val="3960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1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769" name="Google Shape;769;p75"/>
          <p:cNvSpPr/>
          <p:nvPr/>
        </p:nvSpPr>
        <p:spPr>
          <a:xfrm>
            <a:off x="444321" y="3869021"/>
            <a:ext cx="4056242" cy="30373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13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76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>
                <a:solidFill>
                  <a:schemeClr val="accent1"/>
                </a:solidFill>
              </a:rPr>
              <a:t>SOLUTIONS</a:t>
            </a:r>
            <a:endParaRPr/>
          </a:p>
        </p:txBody>
      </p:sp>
      <p:sp>
        <p:nvSpPr>
          <p:cNvPr id="775" name="Google Shape;775;p76"/>
          <p:cNvSpPr txBox="1">
            <a:spLocks noGrp="1"/>
          </p:cNvSpPr>
          <p:nvPr>
            <p:ph type="body" idx="1"/>
          </p:nvPr>
        </p:nvSpPr>
        <p:spPr>
          <a:xfrm>
            <a:off x="363539" y="1011133"/>
            <a:ext cx="5856957" cy="3389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64" lvl="0" indent="-23176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Char char="•"/>
            </a:pPr>
            <a:r>
              <a:rPr lang="en-US" sz="1500">
                <a:solidFill>
                  <a:schemeClr val="dk1"/>
                </a:solidFill>
              </a:rPr>
              <a:t>Dyes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15"/>
              <a:buChar char="–"/>
            </a:pPr>
            <a:r>
              <a:rPr lang="en-US" sz="1350">
                <a:solidFill>
                  <a:srgbClr val="FF9900"/>
                </a:solidFill>
              </a:rPr>
              <a:t>Orange G = 408.40 atomic units (au)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15"/>
              <a:buChar char="–"/>
            </a:pPr>
            <a:r>
              <a:rPr lang="en-US" sz="1350">
                <a:solidFill>
                  <a:srgbClr val="9933FF"/>
                </a:solidFill>
              </a:rPr>
              <a:t>Bromophenol blue = 669.98 au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15"/>
              <a:buChar char="–"/>
            </a:pPr>
            <a:r>
              <a:rPr lang="en-US" sz="1350">
                <a:solidFill>
                  <a:srgbClr val="00A5CC"/>
                </a:solidFill>
              </a:rPr>
              <a:t>Xylene cyanole = 538.62 au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Char char="•"/>
            </a:pPr>
            <a:r>
              <a:rPr lang="en-US" sz="1500">
                <a:solidFill>
                  <a:schemeClr val="accent1"/>
                </a:solidFill>
              </a:rPr>
              <a:t>Heavier molecules move slower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Char char="•"/>
            </a:pPr>
            <a:r>
              <a:rPr lang="en-US" sz="1500">
                <a:solidFill>
                  <a:schemeClr val="dk1"/>
                </a:solidFill>
              </a:rPr>
              <a:t>Molecules with more negative electric charge will move faster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Char char="•"/>
            </a:pPr>
            <a:r>
              <a:rPr lang="en-US" sz="1500">
                <a:solidFill>
                  <a:schemeClr val="dk1"/>
                </a:solidFill>
              </a:rPr>
              <a:t>Solution 1: 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15"/>
              <a:buChar char="–"/>
            </a:pPr>
            <a:r>
              <a:rPr lang="en-US" sz="1350">
                <a:solidFill>
                  <a:schemeClr val="dk1"/>
                </a:solidFill>
              </a:rPr>
              <a:t>bromophenol blue, xylene cyanole, glycerin, water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Char char="•"/>
            </a:pPr>
            <a:r>
              <a:rPr lang="en-US" sz="1500">
                <a:solidFill>
                  <a:schemeClr val="dk1"/>
                </a:solidFill>
              </a:rPr>
              <a:t>Solution 2: 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15"/>
              <a:buChar char="–"/>
            </a:pPr>
            <a:r>
              <a:rPr lang="en-US" sz="1350">
                <a:solidFill>
                  <a:schemeClr val="dk1"/>
                </a:solidFill>
              </a:rPr>
              <a:t>bromophenol blue, xylene cyanole, orange G, glycerin, water</a:t>
            </a:r>
            <a:endParaRPr/>
          </a:p>
          <a:p>
            <a:pPr marL="231764" lvl="0" indent="-23176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Char char="•"/>
            </a:pPr>
            <a:r>
              <a:rPr lang="en-US" sz="1500">
                <a:solidFill>
                  <a:schemeClr val="dk1"/>
                </a:solidFill>
              </a:rPr>
              <a:t>Solution 3: </a:t>
            </a:r>
            <a:endParaRPr/>
          </a:p>
          <a:p>
            <a:pPr marL="457178" lvl="1" indent="-2254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15"/>
              <a:buChar char="–"/>
            </a:pPr>
            <a:r>
              <a:rPr lang="en-US" sz="1350">
                <a:solidFill>
                  <a:schemeClr val="dk1"/>
                </a:solidFill>
              </a:rPr>
              <a:t>xylene cyanole, glycerin, water</a:t>
            </a:r>
            <a:endParaRPr/>
          </a:p>
        </p:txBody>
      </p:sp>
      <p:pic>
        <p:nvPicPr>
          <p:cNvPr id="776" name="Google Shape;776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2669" y="0"/>
            <a:ext cx="2521331" cy="4400551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76"/>
          <p:cNvSpPr/>
          <p:nvPr/>
        </p:nvSpPr>
        <p:spPr>
          <a:xfrm>
            <a:off x="8229601" y="4903149"/>
            <a:ext cx="1017907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K. Schramm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77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4275" rIns="91425" bIns="3427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3"/>
              <a:buFont typeface="Calibri"/>
              <a:buNone/>
            </a:pPr>
            <a:r>
              <a:rPr lang="en-US" sz="2603">
                <a:latin typeface="Calibri"/>
                <a:ea typeface="Calibri"/>
                <a:cs typeface="Calibri"/>
                <a:sym typeface="Calibri"/>
              </a:rPr>
              <a:t> SOLUTION</a:t>
            </a:r>
            <a:endParaRPr/>
          </a:p>
        </p:txBody>
      </p:sp>
      <p:sp>
        <p:nvSpPr>
          <p:cNvPr id="784" name="Google Shape;784;p77"/>
          <p:cNvSpPr/>
          <p:nvPr/>
        </p:nvSpPr>
        <p:spPr>
          <a:xfrm>
            <a:off x="1170567" y="2066422"/>
            <a:ext cx="542925" cy="24288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rgbClr val="FF8000"/>
            </a:solidFill>
            <a:prstDash val="solid"/>
            <a:round/>
            <a:headEnd type="none" w="sm" len="sm"/>
            <a:tailEnd type="none" w="sm" len="sm"/>
          </a:ln>
          <a:effectLst>
            <a:outerShdw blurRad="65500" dist="38100" dir="5400000" rotWithShape="0">
              <a:srgbClr val="808080">
                <a:alpha val="3960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1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785" name="Google Shape;785;p77"/>
          <p:cNvSpPr txBox="1"/>
          <p:nvPr/>
        </p:nvSpPr>
        <p:spPr>
          <a:xfrm>
            <a:off x="5195885" y="1507595"/>
            <a:ext cx="3875087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Bromophenol blue (</a:t>
            </a:r>
            <a:r>
              <a:rPr lang="en-US" sz="2100" b="0" i="0" u="none" strike="noStrike" cap="none">
                <a:solidFill>
                  <a:srgbClr val="9933FF"/>
                </a:solidFill>
                <a:latin typeface="Calibri"/>
                <a:ea typeface="Calibri"/>
                <a:cs typeface="Calibri"/>
                <a:sym typeface="Calibri"/>
              </a:rPr>
              <a:t>purple</a:t>
            </a:r>
            <a:r>
              <a:rPr lang="en-US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is more negatively charged than xylene cyanole (</a:t>
            </a:r>
            <a:r>
              <a:rPr lang="en-US" sz="2100" b="0" i="0" u="none" strike="noStrike" cap="none">
                <a:solidFill>
                  <a:srgbClr val="00A5CC"/>
                </a:solidFill>
                <a:latin typeface="Calibri"/>
                <a:ea typeface="Calibri"/>
                <a:cs typeface="Calibri"/>
                <a:sym typeface="Calibri"/>
              </a:rPr>
              <a:t>blue</a:t>
            </a:r>
            <a:r>
              <a:rPr lang="en-US"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due to negatively charged bromine ions. Therefore, it travels farther than the smaller xylene cyanole.</a:t>
            </a:r>
            <a:endParaRPr/>
          </a:p>
        </p:txBody>
      </p:sp>
      <p:pic>
        <p:nvPicPr>
          <p:cNvPr id="786" name="Google Shape;786;p77"/>
          <p:cNvPicPr preferRelativeResize="0"/>
          <p:nvPr/>
        </p:nvPicPr>
        <p:blipFill rotWithShape="1">
          <a:blip r:embed="rId3">
            <a:alphaModFix/>
          </a:blip>
          <a:srcRect l="17917" t="7620" r="6091" b="17734"/>
          <a:stretch/>
        </p:blipFill>
        <p:spPr>
          <a:xfrm>
            <a:off x="403926" y="1476379"/>
            <a:ext cx="4137024" cy="2190749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77"/>
          <p:cNvSpPr/>
          <p:nvPr/>
        </p:nvSpPr>
        <p:spPr>
          <a:xfrm>
            <a:off x="727655" y="2966536"/>
            <a:ext cx="442912" cy="26074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7A00"/>
              </a:gs>
              <a:gs pos="39999">
                <a:srgbClr val="FF7D00"/>
              </a:gs>
              <a:gs pos="100000">
                <a:srgbClr val="D55800"/>
              </a:gs>
            </a:gsLst>
            <a:lin ang="5400000" scaled="0"/>
          </a:gradFill>
          <a:ln w="9525" cap="flat" cmpd="sng">
            <a:solidFill>
              <a:srgbClr val="FF8000"/>
            </a:solidFill>
            <a:prstDash val="solid"/>
            <a:round/>
            <a:headEnd type="none" w="sm" len="sm"/>
            <a:tailEnd type="none" w="sm" len="sm"/>
          </a:ln>
          <a:effectLst>
            <a:outerShdw blurRad="65500" dist="38100" dir="5400000" rotWithShape="0">
              <a:srgbClr val="808080">
                <a:alpha val="3960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1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788" name="Google Shape;788;p77"/>
          <p:cNvSpPr/>
          <p:nvPr/>
        </p:nvSpPr>
        <p:spPr>
          <a:xfrm>
            <a:off x="727655" y="2602204"/>
            <a:ext cx="442912" cy="21669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7A00"/>
              </a:gs>
              <a:gs pos="39999">
                <a:srgbClr val="FF7D00"/>
              </a:gs>
              <a:gs pos="100000">
                <a:srgbClr val="D55800"/>
              </a:gs>
            </a:gsLst>
            <a:lin ang="5400000" scaled="0"/>
          </a:gradFill>
          <a:ln w="9525" cap="flat" cmpd="sng">
            <a:solidFill>
              <a:srgbClr val="FF8000"/>
            </a:solidFill>
            <a:prstDash val="solid"/>
            <a:round/>
            <a:headEnd type="none" w="sm" len="sm"/>
            <a:tailEnd type="none" w="sm" len="sm"/>
          </a:ln>
          <a:effectLst>
            <a:outerShdw blurRad="65500" dist="38100" dir="5400000" rotWithShape="0">
              <a:srgbClr val="808080">
                <a:alpha val="3960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1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789" name="Google Shape;789;p77"/>
          <p:cNvSpPr/>
          <p:nvPr/>
        </p:nvSpPr>
        <p:spPr>
          <a:xfrm>
            <a:off x="749880" y="2241444"/>
            <a:ext cx="442912" cy="27027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7A00"/>
              </a:gs>
              <a:gs pos="39999">
                <a:srgbClr val="FF7D00"/>
              </a:gs>
              <a:gs pos="100000">
                <a:srgbClr val="D55800"/>
              </a:gs>
            </a:gsLst>
            <a:lin ang="5400000" scaled="0"/>
          </a:gradFill>
          <a:ln w="9525" cap="flat" cmpd="sng">
            <a:solidFill>
              <a:srgbClr val="FF8000"/>
            </a:solidFill>
            <a:prstDash val="solid"/>
            <a:round/>
            <a:headEnd type="none" w="sm" len="sm"/>
            <a:tailEnd type="none" w="sm" len="sm"/>
          </a:ln>
          <a:effectLst>
            <a:outerShdw blurRad="65500" dist="38100" dir="5400000" rotWithShape="0">
              <a:srgbClr val="808080">
                <a:alpha val="3960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1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790" name="Google Shape;790;p77"/>
          <p:cNvSpPr/>
          <p:nvPr/>
        </p:nvSpPr>
        <p:spPr>
          <a:xfrm>
            <a:off x="444321" y="3869021"/>
            <a:ext cx="4056242" cy="30373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13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30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VIDEO RESOURCES</a:t>
            </a:r>
            <a:endParaRPr/>
          </a:p>
        </p:txBody>
      </p:sp>
      <p:pic>
        <p:nvPicPr>
          <p:cNvPr id="796" name="Google Shape;79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3495" y="2400300"/>
            <a:ext cx="2503147" cy="1665628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30"/>
          <p:cNvSpPr txBox="1"/>
          <p:nvPr/>
        </p:nvSpPr>
        <p:spPr>
          <a:xfrm>
            <a:off x="363537" y="1063229"/>
            <a:ext cx="833157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variety of video resources are available to help explain the finer points of the techniques used by both teachers and students during this laboratory.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30"/>
          <p:cNvSpPr txBox="1">
            <a:spLocks noGrp="1"/>
          </p:cNvSpPr>
          <p:nvPr>
            <p:ph type="body" idx="1"/>
          </p:nvPr>
        </p:nvSpPr>
        <p:spPr>
          <a:xfrm>
            <a:off x="737754" y="2418913"/>
            <a:ext cx="5029200" cy="1767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397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20"/>
              <a:buChar char="•"/>
            </a:pPr>
            <a:r>
              <a:rPr lang="en-US" sz="1800" u="sng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Pouring a Gel</a:t>
            </a:r>
            <a:endParaRPr sz="1800">
              <a:solidFill>
                <a:srgbClr val="000000"/>
              </a:solidFill>
            </a:endParaRPr>
          </a:p>
          <a:p>
            <a:pPr marL="508397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20"/>
              <a:buChar char="•"/>
            </a:pPr>
            <a:r>
              <a:rPr lang="en-US" sz="1800" u="sng">
                <a:solidFill>
                  <a:srgbClr val="0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Using an Electrophoresis Box</a:t>
            </a:r>
            <a:endParaRPr sz="1800">
              <a:solidFill>
                <a:srgbClr val="000000"/>
              </a:solidFill>
            </a:endParaRPr>
          </a:p>
          <a:p>
            <a:pPr marL="508397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20"/>
              <a:buChar char="•"/>
            </a:pPr>
            <a:r>
              <a:rPr lang="en-US" sz="1800" u="sng">
                <a:solidFill>
                  <a:srgbClr val="00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Loading a Gel</a:t>
            </a:r>
            <a:endParaRPr sz="1800" u="sng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"/>
          <p:cNvSpPr txBox="1">
            <a:spLocks noGrp="1"/>
          </p:cNvSpPr>
          <p:nvPr>
            <p:ph type="title"/>
          </p:nvPr>
        </p:nvSpPr>
        <p:spPr>
          <a:xfrm>
            <a:off x="363538" y="440248"/>
            <a:ext cx="841678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CHAPTER 1: KEY IDEAS</a:t>
            </a:r>
            <a:endParaRPr/>
          </a:p>
        </p:txBody>
      </p:sp>
      <p:sp>
        <p:nvSpPr>
          <p:cNvPr id="462" name="Google Shape;462;p6"/>
          <p:cNvSpPr txBox="1">
            <a:spLocks noGrp="1"/>
          </p:cNvSpPr>
          <p:nvPr>
            <p:ph type="body" idx="1"/>
          </p:nvPr>
        </p:nvSpPr>
        <p:spPr>
          <a:xfrm>
            <a:off x="363538" y="1280161"/>
            <a:ext cx="841678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0" lvl="0" indent="-2317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Core of genetic engineering: carefully planned changes to DNA lead to production of specific proteins.</a:t>
            </a:r>
            <a:endParaRPr/>
          </a:p>
          <a:p>
            <a:pPr marL="231770" lvl="0" indent="-23177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Genetic disease can be treated using proteins produced by bacteria whose DNA has been changed by the addition of the corresponding human gene. </a:t>
            </a:r>
            <a:endParaRPr/>
          </a:p>
          <a:p>
            <a:pPr marL="231770" lvl="0" indent="-23177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Those who carry out genetic engineering use very specific tools and have well-honed laboratory skills. </a:t>
            </a:r>
            <a:endParaRPr/>
          </a:p>
          <a:p>
            <a:pPr marL="231770" lvl="0" indent="-23177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Micropipettes are used to measure and transfer very small volumes of liquids. 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8"/>
          <p:cNvSpPr txBox="1">
            <a:spLocks noGrp="1"/>
          </p:cNvSpPr>
          <p:nvPr>
            <p:ph type="body" idx="1"/>
          </p:nvPr>
        </p:nvSpPr>
        <p:spPr>
          <a:xfrm>
            <a:off x="363538" y="1280161"/>
            <a:ext cx="8416782" cy="31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0" lvl="0" indent="-2317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The tools and techniques learned in this laboratory are fundamental to molecular biology and the biotechnology industry. </a:t>
            </a:r>
            <a:endParaRPr/>
          </a:p>
          <a:p>
            <a:pPr marL="231770" lvl="0" indent="-23177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</a:pPr>
            <a:r>
              <a:rPr lang="en-US"/>
              <a:t>Creating recombinant DNA relies on research and development teams employing these tools and techniques on a daily basis. </a:t>
            </a:r>
            <a:endParaRPr/>
          </a:p>
        </p:txBody>
      </p:sp>
      <p:sp>
        <p:nvSpPr>
          <p:cNvPr id="468" name="Google Shape;468;p28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CHAPTER 1: CONNECTIONS TO INDUSTRY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363538" y="932608"/>
            <a:ext cx="8416782" cy="3462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 sz="1800"/>
              <a:t>Instruct students on the proper use of pipettes by employing a variety of available curriculum resources including hands-on practice laboratories and videos. </a:t>
            </a:r>
            <a:endParaRPr/>
          </a:p>
          <a:p>
            <a:pPr marL="231770" lvl="0" indent="-10604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None/>
            </a:pPr>
            <a:endParaRPr/>
          </a:p>
        </p:txBody>
      </p:sp>
      <p:sp>
        <p:nvSpPr>
          <p:cNvPr id="474" name="Google Shape;474;p7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USING THE MICROPIPETTE</a:t>
            </a:r>
            <a:endParaRPr/>
          </a:p>
        </p:txBody>
      </p:sp>
      <p:pic>
        <p:nvPicPr>
          <p:cNvPr id="475" name="Google Shape;47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0078" y="1849695"/>
            <a:ext cx="3566160" cy="2004398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7"/>
          <p:cNvSpPr txBox="1"/>
          <p:nvPr/>
        </p:nvSpPr>
        <p:spPr>
          <a:xfrm>
            <a:off x="3092595" y="4124365"/>
            <a:ext cx="2781126" cy="540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rmAutofit fontScale="97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6431"/>
              </a:buClr>
              <a:buSzPts val="731"/>
              <a:buFont typeface="Arial"/>
              <a:buNone/>
            </a:pPr>
            <a:r>
              <a:rPr lang="en-US" sz="30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 </a:t>
            </a:r>
            <a:r>
              <a:rPr lang="en-US" sz="2175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Video 1</a:t>
            </a:r>
            <a:r>
              <a:rPr lang="en-US" sz="2175" b="0" i="0" u="none" strike="noStrike" cap="none">
                <a:solidFill>
                  <a:srgbClr val="3B6431"/>
                </a:solidFill>
                <a:latin typeface="Arial"/>
                <a:ea typeface="Arial"/>
                <a:cs typeface="Arial"/>
                <a:sym typeface="Arial"/>
              </a:rPr>
              <a:t> 	</a:t>
            </a:r>
            <a:r>
              <a:rPr lang="en-US" sz="2175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Video 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7"/>
          <p:cNvSpPr/>
          <p:nvPr/>
        </p:nvSpPr>
        <p:spPr>
          <a:xfrm>
            <a:off x="6034322" y="4290276"/>
            <a:ext cx="463832" cy="37463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 w="25400" cap="flat" cmpd="sng">
            <a:solidFill>
              <a:srgbClr val="0048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8"/>
          <p:cNvSpPr txBox="1">
            <a:spLocks noGrp="1"/>
          </p:cNvSpPr>
          <p:nvPr>
            <p:ph type="title"/>
          </p:nvPr>
        </p:nvSpPr>
        <p:spPr>
          <a:xfrm>
            <a:off x="363538" y="440165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TYPES OF MICROPIPETTES</a:t>
            </a:r>
            <a:endParaRPr/>
          </a:p>
        </p:txBody>
      </p:sp>
      <p:pic>
        <p:nvPicPr>
          <p:cNvPr id="484" name="Google Shape;48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3735" y="1068563"/>
            <a:ext cx="2363391" cy="3151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93108" y="1931171"/>
            <a:ext cx="1901428" cy="1426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20385" y="742927"/>
            <a:ext cx="2106216" cy="3802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6"/>
          <p:cNvSpPr txBox="1">
            <a:spLocks noGrp="1"/>
          </p:cNvSpPr>
          <p:nvPr>
            <p:ph type="title"/>
          </p:nvPr>
        </p:nvSpPr>
        <p:spPr>
          <a:xfrm>
            <a:off x="363539" y="440166"/>
            <a:ext cx="84169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THE DIGITAL MICROPIPETTE</a:t>
            </a:r>
            <a:endParaRPr/>
          </a:p>
        </p:txBody>
      </p:sp>
      <p:sp>
        <p:nvSpPr>
          <p:cNvPr id="492" name="Google Shape;492;p56"/>
          <p:cNvSpPr txBox="1"/>
          <p:nvPr/>
        </p:nvSpPr>
        <p:spPr>
          <a:xfrm>
            <a:off x="363538" y="1085851"/>
            <a:ext cx="4738301" cy="327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64" marR="0" lvl="0" indent="-23176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3C3"/>
              </a:buClr>
              <a:buSzPts val="1980"/>
              <a:buFont typeface="Arial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Micropipettes</a:t>
            </a:r>
            <a:endParaRPr/>
          </a:p>
          <a:p>
            <a:pPr marL="457178" marR="0" lvl="1" indent="-22541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C3"/>
              </a:buClr>
              <a:buSzPts val="1800"/>
              <a:buFont typeface="Arial"/>
              <a:buChar char="–"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Variable small quantities of liquid</a:t>
            </a:r>
            <a:endParaRPr/>
          </a:p>
          <a:p>
            <a:pPr marL="457178" marR="0" lvl="1" indent="-22541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C3"/>
              </a:buClr>
              <a:buSzPts val="1800"/>
              <a:buFont typeface="Arial"/>
              <a:buChar char="–"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with proper tip</a:t>
            </a:r>
            <a:endParaRPr/>
          </a:p>
          <a:p>
            <a:pPr marL="688941" marR="0" lvl="2" indent="-23176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C3"/>
              </a:buClr>
              <a:buSzPts val="162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Firm connection!</a:t>
            </a:r>
            <a:endParaRPr/>
          </a:p>
          <a:p>
            <a:pPr marL="457178" marR="0" lvl="1" indent="-22541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C3"/>
              </a:buClr>
              <a:buSzPts val="1800"/>
              <a:buFont typeface="Arial"/>
              <a:buChar char="–"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 not lay down or point tip upward with fluid inside</a:t>
            </a:r>
            <a:endParaRPr/>
          </a:p>
          <a:p>
            <a:pPr marL="231764" marR="0" lvl="0" indent="-23176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63C3"/>
              </a:buClr>
              <a:buSzPts val="1980"/>
              <a:buFont typeface="Arial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P-20</a:t>
            </a:r>
            <a:endParaRPr/>
          </a:p>
          <a:p>
            <a:pPr marL="457178" marR="0" lvl="1" indent="-22541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C3"/>
              </a:buClr>
              <a:buSzPts val="1800"/>
              <a:buFont typeface="Arial"/>
              <a:buChar char="–"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Dispense liquid </a:t>
            </a:r>
            <a:r>
              <a:rPr lang="en-US" sz="2000" b="1" i="1" u="none" strike="noStrike" cap="none">
                <a:solidFill>
                  <a:srgbClr val="0063C3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lang="en-US"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between 2 and 20 </a:t>
            </a:r>
            <a:r>
              <a:rPr lang="en-US" sz="20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μL</a:t>
            </a:r>
            <a:endParaRPr sz="2000"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178" marR="0" lvl="1" indent="-22541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C3"/>
              </a:buClr>
              <a:buSzPts val="1800"/>
              <a:buFont typeface="Arial"/>
              <a:buChar char="–"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Too much quantity can contaminate the barrel </a:t>
            </a:r>
            <a:endParaRPr/>
          </a:p>
          <a:p>
            <a:pPr marL="457178" marR="0" lvl="1" indent="-11111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3C3"/>
              </a:buClr>
              <a:buSzPts val="1800"/>
              <a:buFont typeface="Arial"/>
              <a:buNone/>
            </a:pP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p56"/>
          <p:cNvPicPr preferRelativeResize="0"/>
          <p:nvPr/>
        </p:nvPicPr>
        <p:blipFill rotWithShape="1">
          <a:blip r:embed="rId3">
            <a:alphaModFix/>
          </a:blip>
          <a:srcRect t="11110" r="1249" b="6250"/>
          <a:stretch/>
        </p:blipFill>
        <p:spPr>
          <a:xfrm rot="5400000">
            <a:off x="6095223" y="1975110"/>
            <a:ext cx="1917408" cy="123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56"/>
          <p:cNvPicPr preferRelativeResize="0"/>
          <p:nvPr/>
        </p:nvPicPr>
        <p:blipFill rotWithShape="1">
          <a:blip r:embed="rId4">
            <a:alphaModFix/>
          </a:blip>
          <a:srcRect t="1" r="21887" b="-3283"/>
          <a:stretch/>
        </p:blipFill>
        <p:spPr>
          <a:xfrm rot="-5400000">
            <a:off x="4805137" y="2387065"/>
            <a:ext cx="1926856" cy="1405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56"/>
          <p:cNvPicPr preferRelativeResize="0"/>
          <p:nvPr/>
        </p:nvPicPr>
        <p:blipFill rotWithShape="1">
          <a:blip r:embed="rId5">
            <a:alphaModFix/>
          </a:blip>
          <a:srcRect l="-1037" r="4103" b="6544"/>
          <a:stretch/>
        </p:blipFill>
        <p:spPr>
          <a:xfrm rot="5400000">
            <a:off x="7364129" y="1389634"/>
            <a:ext cx="2004169" cy="1396603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56"/>
          <p:cNvSpPr txBox="1"/>
          <p:nvPr/>
        </p:nvSpPr>
        <p:spPr>
          <a:xfrm>
            <a:off x="8065294" y="3201432"/>
            <a:ext cx="71517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Locked</a:t>
            </a:r>
            <a:endParaRPr/>
          </a:p>
        </p:txBody>
      </p:sp>
      <p:sp>
        <p:nvSpPr>
          <p:cNvPr id="497" name="Google Shape;497;p56"/>
          <p:cNvSpPr txBox="1"/>
          <p:nvPr/>
        </p:nvSpPr>
        <p:spPr>
          <a:xfrm>
            <a:off x="5473114" y="4093723"/>
            <a:ext cx="911762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Unlocked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7"/>
          <p:cNvSpPr txBox="1">
            <a:spLocks noGrp="1"/>
          </p:cNvSpPr>
          <p:nvPr>
            <p:ph type="title"/>
          </p:nvPr>
        </p:nvSpPr>
        <p:spPr>
          <a:xfrm>
            <a:off x="363538" y="440249"/>
            <a:ext cx="841678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alibri"/>
              <a:buNone/>
            </a:pPr>
            <a:r>
              <a:rPr lang="en-US"/>
              <a:t>READING A PIPETTE </a:t>
            </a:r>
            <a:endParaRPr/>
          </a:p>
        </p:txBody>
      </p:sp>
      <p:sp>
        <p:nvSpPr>
          <p:cNvPr id="503" name="Google Shape;503;p57"/>
          <p:cNvSpPr txBox="1"/>
          <p:nvPr/>
        </p:nvSpPr>
        <p:spPr>
          <a:xfrm>
            <a:off x="571831" y="1077793"/>
            <a:ext cx="97155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Noto Sans Symbols"/>
              <a:buNone/>
            </a:pPr>
            <a:r>
              <a:rPr lang="en-US" sz="2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P-20</a:t>
            </a:r>
            <a:endParaRPr/>
          </a:p>
        </p:txBody>
      </p:sp>
      <p:sp>
        <p:nvSpPr>
          <p:cNvPr id="504" name="Google Shape;504;p57"/>
          <p:cNvSpPr txBox="1"/>
          <p:nvPr/>
        </p:nvSpPr>
        <p:spPr>
          <a:xfrm>
            <a:off x="2343481" y="1020643"/>
            <a:ext cx="97155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Noto Sans Symbols"/>
              <a:buNone/>
            </a:pPr>
            <a:r>
              <a:rPr lang="en-US" sz="2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P-200</a:t>
            </a:r>
            <a:endParaRPr/>
          </a:p>
        </p:txBody>
      </p:sp>
      <p:sp>
        <p:nvSpPr>
          <p:cNvPr id="505" name="Google Shape;505;p57"/>
          <p:cNvSpPr txBox="1"/>
          <p:nvPr/>
        </p:nvSpPr>
        <p:spPr>
          <a:xfrm>
            <a:off x="4000831" y="1020643"/>
            <a:ext cx="142875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Noto Sans Symbols"/>
              <a:buNone/>
            </a:pPr>
            <a:r>
              <a:rPr lang="en-US" sz="2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P-1000</a:t>
            </a:r>
            <a:endParaRPr/>
          </a:p>
        </p:txBody>
      </p:sp>
      <p:sp>
        <p:nvSpPr>
          <p:cNvPr id="506" name="Google Shape;506;p57"/>
          <p:cNvSpPr txBox="1"/>
          <p:nvPr/>
        </p:nvSpPr>
        <p:spPr>
          <a:xfrm>
            <a:off x="571831" y="3406656"/>
            <a:ext cx="125730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Noto Sans Symbols"/>
              <a:buNone/>
            </a:pPr>
            <a:r>
              <a:rPr lang="en-US" sz="2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5.0 µL</a:t>
            </a:r>
            <a:endParaRPr/>
          </a:p>
        </p:txBody>
      </p:sp>
      <p:sp>
        <p:nvSpPr>
          <p:cNvPr id="507" name="Google Shape;507;p57"/>
          <p:cNvSpPr txBox="1"/>
          <p:nvPr/>
        </p:nvSpPr>
        <p:spPr>
          <a:xfrm>
            <a:off x="2343481" y="3442375"/>
            <a:ext cx="125730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Noto Sans Symbols"/>
              <a:buNone/>
            </a:pPr>
            <a:r>
              <a:rPr lang="en-US" sz="2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50 µL</a:t>
            </a:r>
            <a:endParaRPr/>
          </a:p>
        </p:txBody>
      </p:sp>
      <p:sp>
        <p:nvSpPr>
          <p:cNvPr id="508" name="Google Shape;508;p57"/>
          <p:cNvSpPr txBox="1"/>
          <p:nvPr/>
        </p:nvSpPr>
        <p:spPr>
          <a:xfrm>
            <a:off x="4057981" y="3437612"/>
            <a:ext cx="125730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Noto Sans Symbols"/>
              <a:buNone/>
            </a:pPr>
            <a:r>
              <a:rPr lang="en-US" sz="2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500 µL</a:t>
            </a:r>
            <a:endParaRPr/>
          </a:p>
        </p:txBody>
      </p:sp>
      <p:pic>
        <p:nvPicPr>
          <p:cNvPr id="509" name="Google Shape;509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7782" y="1558805"/>
            <a:ext cx="845344" cy="1900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5132" y="1544518"/>
            <a:ext cx="845344" cy="1900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026" y="1537375"/>
            <a:ext cx="888206" cy="19645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2" name="Google Shape;512;p57"/>
          <p:cNvCxnSpPr/>
          <p:nvPr/>
        </p:nvCxnSpPr>
        <p:spPr>
          <a:xfrm>
            <a:off x="274176" y="3647161"/>
            <a:ext cx="1742966" cy="983324"/>
          </a:xfrm>
          <a:prstGeom prst="straightConnector1">
            <a:avLst/>
          </a:prstGeom>
          <a:noFill/>
          <a:ln w="9525" cap="flat" cmpd="sng">
            <a:solidFill>
              <a:srgbClr val="0060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13" name="Google Shape;513;p57"/>
          <p:cNvCxnSpPr>
            <a:stCxn id="507" idx="3"/>
          </p:cNvCxnSpPr>
          <p:nvPr/>
        </p:nvCxnSpPr>
        <p:spPr>
          <a:xfrm flipH="1">
            <a:off x="2017081" y="3696291"/>
            <a:ext cx="1583700" cy="934200"/>
          </a:xfrm>
          <a:prstGeom prst="straightConnector1">
            <a:avLst/>
          </a:prstGeom>
          <a:noFill/>
          <a:ln w="9525" cap="flat" cmpd="sng">
            <a:solidFill>
              <a:srgbClr val="0060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4" name="Google Shape;514;p57"/>
          <p:cNvSpPr txBox="1"/>
          <p:nvPr/>
        </p:nvSpPr>
        <p:spPr>
          <a:xfrm>
            <a:off x="1328933" y="4634157"/>
            <a:ext cx="2322592" cy="24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13" b="1" i="0" u="none" strike="noStrike" cap="none">
                <a:solidFill>
                  <a:srgbClr val="0063C3"/>
                </a:solidFill>
                <a:latin typeface="Arial"/>
                <a:ea typeface="Arial"/>
                <a:cs typeface="Arial"/>
                <a:sym typeface="Arial"/>
              </a:rPr>
              <a:t>Uses the same tips!</a:t>
            </a:r>
            <a:endParaRPr/>
          </a:p>
        </p:txBody>
      </p:sp>
      <p:sp>
        <p:nvSpPr>
          <p:cNvPr id="515" name="Google Shape;515;p57"/>
          <p:cNvSpPr txBox="1"/>
          <p:nvPr/>
        </p:nvSpPr>
        <p:spPr>
          <a:xfrm>
            <a:off x="5772482" y="1544518"/>
            <a:ext cx="2592850" cy="1131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C3"/>
              </a:buClr>
              <a:buSzPts val="1350"/>
              <a:buFont typeface="Noto Sans Symbols"/>
              <a:buNone/>
            </a:pPr>
            <a:r>
              <a:rPr lang="en-US" sz="1350" b="1" i="0" u="none" strike="noStrike" cap="none">
                <a:solidFill>
                  <a:srgbClr val="0063C3"/>
                </a:solidFill>
                <a:latin typeface="Lustria"/>
                <a:ea typeface="Lustria"/>
                <a:cs typeface="Lustria"/>
                <a:sym typeface="Lustria"/>
              </a:rPr>
              <a:t>Different pipette sizes measure different amounts </a:t>
            </a:r>
            <a:r>
              <a:rPr lang="en-US" sz="1350" b="0" i="0" u="none" strike="noStrike" cap="none">
                <a:solidFill>
                  <a:srgbClr val="0063C3"/>
                </a:solidFill>
                <a:latin typeface="Lustria"/>
                <a:ea typeface="Lustria"/>
                <a:cs typeface="Lustria"/>
                <a:sym typeface="Lustria"/>
              </a:rPr>
              <a:t>even though the window on the pipette reads the same (“0-5-0” in this example)</a:t>
            </a:r>
            <a:endParaRPr sz="1350" b="0" i="0" u="none" strike="noStrike" cap="none">
              <a:solidFill>
                <a:srgbClr val="0063C3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016 Amgen Corporate Template_16x9_INTERNAL">
  <a:themeElements>
    <a:clrScheme name="AmgenColors">
      <a:dk1>
        <a:srgbClr val="000000"/>
      </a:dk1>
      <a:lt1>
        <a:srgbClr val="FFFFFF"/>
      </a:lt1>
      <a:dk2>
        <a:srgbClr val="716F73"/>
      </a:dk2>
      <a:lt2>
        <a:srgbClr val="00BCE4"/>
      </a:lt2>
      <a:accent1>
        <a:srgbClr val="0063C3"/>
      </a:accent1>
      <a:accent2>
        <a:srgbClr val="88C765"/>
      </a:accent2>
      <a:accent3>
        <a:srgbClr val="F3C108"/>
      </a:accent3>
      <a:accent4>
        <a:srgbClr val="D34D2F"/>
      </a:accent4>
      <a:accent5>
        <a:srgbClr val="597B7C"/>
      </a:accent5>
      <a:accent6>
        <a:srgbClr val="005480"/>
      </a:accent6>
      <a:hlink>
        <a:srgbClr val="2DBCB6"/>
      </a:hlink>
      <a:folHlink>
        <a:srgbClr val="B2A9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BE_PowerPoint">
  <a:themeElements>
    <a:clrScheme name="AmgenColors">
      <a:dk1>
        <a:srgbClr val="000000"/>
      </a:dk1>
      <a:lt1>
        <a:srgbClr val="FFFFFF"/>
      </a:lt1>
      <a:dk2>
        <a:srgbClr val="716F73"/>
      </a:dk2>
      <a:lt2>
        <a:srgbClr val="00BCE4"/>
      </a:lt2>
      <a:accent1>
        <a:srgbClr val="0063C3"/>
      </a:accent1>
      <a:accent2>
        <a:srgbClr val="88C765"/>
      </a:accent2>
      <a:accent3>
        <a:srgbClr val="F3C108"/>
      </a:accent3>
      <a:accent4>
        <a:srgbClr val="D34D2F"/>
      </a:accent4>
      <a:accent5>
        <a:srgbClr val="597B7C"/>
      </a:accent5>
      <a:accent6>
        <a:srgbClr val="005480"/>
      </a:accent6>
      <a:hlink>
        <a:srgbClr val="2DBCB6"/>
      </a:hlink>
      <a:folHlink>
        <a:srgbClr val="B2A9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ABE_PowerPoint">
  <a:themeElements>
    <a:clrScheme name="AmgenColors">
      <a:dk1>
        <a:srgbClr val="000000"/>
      </a:dk1>
      <a:lt1>
        <a:srgbClr val="FFFFFF"/>
      </a:lt1>
      <a:dk2>
        <a:srgbClr val="716F73"/>
      </a:dk2>
      <a:lt2>
        <a:srgbClr val="00BCE4"/>
      </a:lt2>
      <a:accent1>
        <a:srgbClr val="0063C3"/>
      </a:accent1>
      <a:accent2>
        <a:srgbClr val="88C765"/>
      </a:accent2>
      <a:accent3>
        <a:srgbClr val="F3C108"/>
      </a:accent3>
      <a:accent4>
        <a:srgbClr val="D34D2F"/>
      </a:accent4>
      <a:accent5>
        <a:srgbClr val="597B7C"/>
      </a:accent5>
      <a:accent6>
        <a:srgbClr val="005480"/>
      </a:accent6>
      <a:hlink>
        <a:srgbClr val="2DBCB6"/>
      </a:hlink>
      <a:folHlink>
        <a:srgbClr val="B2A9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1692</Words>
  <Application>Microsoft Office PowerPoint</Application>
  <PresentationFormat>On-screen Show (16:9)</PresentationFormat>
  <Paragraphs>247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Times</vt:lpstr>
      <vt:lpstr>Arial</vt:lpstr>
      <vt:lpstr>Noto Sans Symbols</vt:lpstr>
      <vt:lpstr>Times New Roman</vt:lpstr>
      <vt:lpstr>Calibri</vt:lpstr>
      <vt:lpstr>Trebuchet MS</vt:lpstr>
      <vt:lpstr>Lustria</vt:lpstr>
      <vt:lpstr>2016 Amgen Corporate Template_16x9_INTERNAL</vt:lpstr>
      <vt:lpstr>ABE_PowerPoint</vt:lpstr>
      <vt:lpstr>Office Theme</vt:lpstr>
      <vt:lpstr>1_ABE_PowerPoint</vt:lpstr>
      <vt:lpstr>CHAPTER 1: OVERVIEW</vt:lpstr>
      <vt:lpstr>PowerPoint Presentation</vt:lpstr>
      <vt:lpstr>CHAPTER 1: LEARNING GOALS</vt:lpstr>
      <vt:lpstr>CHAPTER 1: KEY IDEAS</vt:lpstr>
      <vt:lpstr>CHAPTER 1: CONNECTIONS TO INDUSTRY</vt:lpstr>
      <vt:lpstr>USING THE MICROPIPETTE</vt:lpstr>
      <vt:lpstr>TYPES OF MICROPIPETTES</vt:lpstr>
      <vt:lpstr>THE DIGITAL MICROPIPETTE</vt:lpstr>
      <vt:lpstr>READING A PIPETTE </vt:lpstr>
      <vt:lpstr>SETTING A PIPETTE</vt:lpstr>
      <vt:lpstr>PIPETTING TECHNIQUES</vt:lpstr>
      <vt:lpstr>PIPETTING TECHNIQUES CONT.</vt:lpstr>
      <vt:lpstr>PIPETTING TECHNIQUES CONT.</vt:lpstr>
      <vt:lpstr>CRITICAL PIPETTING RULES</vt:lpstr>
      <vt:lpstr>PROCEED TO STUDENT GUIDE ( pg 13 in 2019 guide) AND COMPLETE LAB 1.1    </vt:lpstr>
      <vt:lpstr>PIPETTING – EXERCISE 1</vt:lpstr>
      <vt:lpstr>PowerPoint Presentation</vt:lpstr>
      <vt:lpstr>WHAT WILL YOU NEED TO DO?</vt:lpstr>
      <vt:lpstr>SB BUFFER SOLUTION</vt:lpstr>
      <vt:lpstr>MAKING GELS</vt:lpstr>
      <vt:lpstr>MAKING GELS</vt:lpstr>
      <vt:lpstr>PowerPoint Presentation</vt:lpstr>
      <vt:lpstr>PART A – PIPETTING INTO WELLS</vt:lpstr>
      <vt:lpstr>PART B – SEPARATING DYES WITH GEL ELECTROPHORESIS</vt:lpstr>
      <vt:lpstr>PowerPoint Presentation</vt:lpstr>
      <vt:lpstr>PowerPoint Presentation</vt:lpstr>
      <vt:lpstr>GEL ELECTROPHORESIS</vt:lpstr>
      <vt:lpstr>SETTING UP THE GEL BOX</vt:lpstr>
      <vt:lpstr>USING GEL ELECTROPHORESIS TO SEPARATE MOLECULES</vt:lpstr>
      <vt:lpstr>PIPETTING TECHNIQUE</vt:lpstr>
      <vt:lpstr>COMMON LOADING ERRORS</vt:lpstr>
      <vt:lpstr>PROPER LOADING OF THE GEL</vt:lpstr>
      <vt:lpstr>SETTING UP GEL BOX</vt:lpstr>
      <vt:lpstr>USING GEL ELECTROPHORESIS TO SEPARATE MOLECULES</vt:lpstr>
      <vt:lpstr>SOLUTIONS</vt:lpstr>
      <vt:lpstr>LET’S PLAY</vt:lpstr>
      <vt:lpstr>SOLUTIONS</vt:lpstr>
      <vt:lpstr> SOLUTION</vt:lpstr>
      <vt:lpstr>VIDEO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AMGEN BIOTECH EXPERIENCE</dc:title>
  <dc:creator>Ross, Angela</dc:creator>
  <cp:lastModifiedBy>Doreen Osgood</cp:lastModifiedBy>
  <cp:revision>2</cp:revision>
  <dcterms:created xsi:type="dcterms:W3CDTF">2017-12-07T00:03:58Z</dcterms:created>
  <dcterms:modified xsi:type="dcterms:W3CDTF">2025-06-05T12:06:41Z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0x010100844DCD056099374F9240A2183AC53A7C</vt:lpwstr>
  </property>
  <property fmtid="{D5CDD505-2E9C-101B-9397-08002B2CF9AE}" pid="3" name="Order">
    <vt:r8>576500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</Properties>
</file>