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3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  <p:sldMasterId id="2147483792" r:id="rId2"/>
    <p:sldMasterId id="2147483816" r:id="rId3"/>
    <p:sldMasterId id="2147483840" r:id="rId4"/>
  </p:sldMasterIdLst>
  <p:notesMasterIdLst>
    <p:notesMasterId r:id="rId26"/>
  </p:notesMasterIdLst>
  <p:handoutMasterIdLst>
    <p:handoutMasterId r:id="rId27"/>
  </p:handoutMasterIdLst>
  <p:sldIdLst>
    <p:sldId id="256" r:id="rId5"/>
    <p:sldId id="332" r:id="rId6"/>
    <p:sldId id="330" r:id="rId7"/>
    <p:sldId id="368" r:id="rId8"/>
    <p:sldId id="298" r:id="rId9"/>
    <p:sldId id="331" r:id="rId10"/>
    <p:sldId id="371" r:id="rId11"/>
    <p:sldId id="291" r:id="rId12"/>
    <p:sldId id="369" r:id="rId13"/>
    <p:sldId id="370" r:id="rId14"/>
    <p:sldId id="280" r:id="rId15"/>
    <p:sldId id="290" r:id="rId16"/>
    <p:sldId id="285" r:id="rId17"/>
    <p:sldId id="287" r:id="rId18"/>
    <p:sldId id="277" r:id="rId19"/>
    <p:sldId id="276" r:id="rId20"/>
    <p:sldId id="273" r:id="rId21"/>
    <p:sldId id="289" r:id="rId22"/>
    <p:sldId id="300" r:id="rId23"/>
    <p:sldId id="288" r:id="rId24"/>
    <p:sldId id="270" r:id="rId25"/>
  </p:sldIdLst>
  <p:sldSz cx="12192000" cy="6858000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C3"/>
    <a:srgbClr val="88C6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94" autoAdjust="0"/>
    <p:restoredTop sz="94660"/>
  </p:normalViewPr>
  <p:slideViewPr>
    <p:cSldViewPr>
      <p:cViewPr varScale="1">
        <p:scale>
          <a:sx n="104" d="100"/>
          <a:sy n="104" d="100"/>
        </p:scale>
        <p:origin x="11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7261BED7-8851-450C-9142-FC97B48FB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1939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DDF8CF93-7CBB-4990-80A8-CBC2DCD54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3469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340096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1" y="5947244"/>
            <a:ext cx="9932459" cy="393141"/>
          </a:xfrm>
        </p:spPr>
        <p:txBody>
          <a:bodyPr t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 b="0" cap="all" spc="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1" y="5469641"/>
            <a:ext cx="9932459" cy="461699"/>
          </a:xfrm>
        </p:spPr>
        <p:txBody>
          <a:bodyPr rIns="0" anchor="ctr"/>
          <a:lstStyle>
            <a:lvl1pPr marL="0" indent="0" algn="l">
              <a:buNone/>
              <a:defRPr sz="2400" b="1" cap="all" spc="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6" y="1987769"/>
            <a:ext cx="9921913" cy="685800"/>
          </a:xfrm>
          <a:prstGeom prst="rect">
            <a:avLst/>
          </a:prstGeom>
        </p:spPr>
        <p:txBody>
          <a:bodyPr vert="horz" lIns="0" tIns="0" rIns="0" bIns="0" anchor="ctr">
            <a:noAutofit/>
          </a:bodyPr>
          <a:lstStyle>
            <a:lvl1pPr algn="l">
              <a:defRPr sz="3600" b="1" spc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265" y="5943651"/>
            <a:ext cx="3575867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623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Takeaway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" y="1343609"/>
            <a:ext cx="8071103" cy="47319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17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071103" y="1341122"/>
            <a:ext cx="4133088" cy="4737947"/>
          </a:xfrm>
          <a:solidFill>
            <a:schemeClr val="accent1"/>
          </a:solidFill>
        </p:spPr>
        <p:txBody>
          <a:bodyPr lIns="182880" tIns="91440" rIns="274320" bIns="91440" anchor="ctr" anchorCtr="0"/>
          <a:lstStyle>
            <a:lvl1pPr marL="0" indent="0" algn="l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484720" y="1706880"/>
            <a:ext cx="7586133" cy="4157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190944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keaway (bot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3607"/>
            <a:ext cx="12192000" cy="38087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17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0" y="5210832"/>
            <a:ext cx="12192000" cy="868241"/>
          </a:xfrm>
          <a:solidFill>
            <a:schemeClr val="accent1"/>
          </a:solidFill>
        </p:spPr>
        <p:txBody>
          <a:bodyPr wrap="square" lIns="274320" tIns="91440" rIns="274320" bIns="91440" anchor="ctr" anchorCtr="0"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484722" y="1706884"/>
            <a:ext cx="11222567" cy="32321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913985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and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3607"/>
            <a:ext cx="12192000" cy="38087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17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0" y="5210832"/>
            <a:ext cx="12192000" cy="868241"/>
          </a:xfrm>
          <a:solidFill>
            <a:schemeClr val="accent1"/>
          </a:solidFill>
        </p:spPr>
        <p:txBody>
          <a:bodyPr wrap="square" lIns="274320" tIns="91440" rIns="274320" bIns="91440" anchor="ctr" anchorCtr="0"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>
          <a:xfrm>
            <a:off x="484722" y="2072641"/>
            <a:ext cx="11222567" cy="29377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84720" y="1528235"/>
            <a:ext cx="10979149" cy="4699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31764" indent="0">
              <a:buNone/>
              <a:defRPr sz="2400">
                <a:solidFill>
                  <a:schemeClr val="accent1"/>
                </a:solidFill>
                <a:latin typeface="+mj-lt"/>
              </a:defRPr>
            </a:lvl2pPr>
            <a:lvl3pPr marL="457178" indent="0">
              <a:buNone/>
              <a:defRPr sz="2400">
                <a:solidFill>
                  <a:schemeClr val="accent1"/>
                </a:solidFill>
                <a:latin typeface="+mj-lt"/>
              </a:defRPr>
            </a:lvl3pPr>
            <a:lvl4pPr marL="688941" indent="0">
              <a:buNone/>
              <a:defRPr sz="2400">
                <a:solidFill>
                  <a:schemeClr val="accent1"/>
                </a:solidFill>
                <a:latin typeface="+mj-lt"/>
              </a:defRPr>
            </a:lvl4pPr>
            <a:lvl5pPr marL="914355" indent="0">
              <a:buNone/>
              <a:defRPr sz="24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218316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Takeaway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452092" y="1343613"/>
            <a:ext cx="8739909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 defTabSz="582017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1" y="1343613"/>
            <a:ext cx="3408219" cy="4735459"/>
          </a:xfrm>
          <a:solidFill>
            <a:schemeClr val="accent1"/>
          </a:solidFill>
        </p:spPr>
        <p:txBody>
          <a:bodyPr lIns="274320" tIns="137160" rIns="91440" bIns="182880" anchor="ctr"/>
          <a:lstStyle>
            <a:lvl1pPr marL="0" indent="0" algn="l">
              <a:buClr>
                <a:schemeClr val="bg1"/>
              </a:buClr>
              <a:buNone/>
              <a:defRPr sz="2000">
                <a:solidFill>
                  <a:schemeClr val="bg1"/>
                </a:solidFill>
              </a:defRPr>
            </a:lvl1pPr>
            <a:lvl2pPr marL="169855" indent="0" algn="ctr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344471" indent="0" algn="ctr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3599145" y="2072640"/>
            <a:ext cx="8108139" cy="38981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3599150" y="1528235"/>
            <a:ext cx="8002305" cy="4699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31764" indent="0">
              <a:buNone/>
              <a:defRPr sz="2400">
                <a:solidFill>
                  <a:schemeClr val="accent1"/>
                </a:solidFill>
                <a:latin typeface="+mj-lt"/>
              </a:defRPr>
            </a:lvl2pPr>
            <a:lvl3pPr marL="457178" indent="0">
              <a:buNone/>
              <a:defRPr sz="2400">
                <a:solidFill>
                  <a:schemeClr val="accent1"/>
                </a:solidFill>
                <a:latin typeface="+mj-lt"/>
              </a:defRPr>
            </a:lvl3pPr>
            <a:lvl4pPr marL="688941" indent="0">
              <a:buNone/>
              <a:defRPr sz="2400">
                <a:solidFill>
                  <a:schemeClr val="accent1"/>
                </a:solidFill>
                <a:latin typeface="+mj-lt"/>
              </a:defRPr>
            </a:lvl4pPr>
            <a:lvl5pPr marL="914355" indent="0">
              <a:buNone/>
              <a:defRPr sz="24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771727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151420" y="1343610"/>
            <a:ext cx="2992581" cy="473688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" y="3777426"/>
            <a:ext cx="3020291" cy="230306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343613"/>
            <a:ext cx="6096000" cy="237930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9188724" y="3777429"/>
            <a:ext cx="2992581" cy="230164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9186296" y="1343613"/>
            <a:ext cx="2992581" cy="237930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3075709" y="3777429"/>
            <a:ext cx="3020291" cy="230164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644847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1343613"/>
            <a:ext cx="12192000" cy="4735459"/>
          </a:xfr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1292512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hoto w/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3613"/>
            <a:ext cx="12192000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17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318712" y="1564919"/>
            <a:ext cx="3685309" cy="341500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6206836" y="1564919"/>
            <a:ext cx="3685309" cy="341500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2318715" y="4979928"/>
            <a:ext cx="3684924" cy="895739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spcAft>
                <a:spcPts val="0"/>
              </a:spcAft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6207223" y="4979928"/>
            <a:ext cx="3684924" cy="895739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spcAft>
                <a:spcPts val="0"/>
              </a:spcAft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721290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hotos and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" y="1343613"/>
            <a:ext cx="4045527" cy="473545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146478" y="1343613"/>
            <a:ext cx="4045527" cy="473545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084320" y="1341122"/>
            <a:ext cx="4023360" cy="4737947"/>
          </a:xfrm>
          <a:solidFill>
            <a:schemeClr val="accent1"/>
          </a:solidFill>
        </p:spPr>
        <p:txBody>
          <a:bodyPr lIns="182880" tIns="182880" rIns="182880" bIns="182880" anchor="ctr" anchorCtr="0"/>
          <a:lstStyle>
            <a:lvl1pPr marL="0" indent="0" algn="l">
              <a:spcBef>
                <a:spcPts val="545"/>
              </a:spcBef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625487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and Conten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1343613"/>
            <a:ext cx="8005944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17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064403" y="1343226"/>
            <a:ext cx="4128655" cy="381750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064399" y="5160729"/>
            <a:ext cx="4128128" cy="918345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spcAft>
                <a:spcPts val="0"/>
              </a:spcAft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484719" y="1706886"/>
            <a:ext cx="7521228" cy="4230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47614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and Content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86697" y="1343613"/>
            <a:ext cx="8005304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17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-409" y="1343226"/>
            <a:ext cx="4128655" cy="382144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-413" y="5164667"/>
            <a:ext cx="4128128" cy="9144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spcAft>
                <a:spcPts val="0"/>
              </a:spcAft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4300606" y="1706882"/>
            <a:ext cx="7406681" cy="42972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182932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811520"/>
            <a:ext cx="12192000" cy="10464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17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6" y="2396404"/>
            <a:ext cx="9921913" cy="685800"/>
          </a:xfrm>
          <a:prstGeom prst="rect">
            <a:avLst/>
          </a:prstGeom>
        </p:spPr>
        <p:txBody>
          <a:bodyPr vert="horz" lIns="0" tIns="0" rIns="0" bIns="0" anchor="ctr">
            <a:noAutofit/>
          </a:bodyPr>
          <a:lstStyle>
            <a:lvl1pPr algn="l">
              <a:defRPr sz="3600" b="1" spc="0" baseline="0">
                <a:solidFill>
                  <a:schemeClr val="accent1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099" y="6144221"/>
            <a:ext cx="255419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734126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084184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29261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228600"/>
            <a:ext cx="609600" cy="6629400"/>
          </a:xfrm>
          <a:prstGeom prst="rect">
            <a:avLst/>
          </a:prstGeom>
          <a:solidFill>
            <a:srgbClr val="2DBCB6"/>
          </a:solidFill>
          <a:ln>
            <a:solidFill>
              <a:srgbClr val="2DBC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11582400" y="228600"/>
            <a:ext cx="609600" cy="6629400"/>
          </a:xfrm>
          <a:prstGeom prst="rect">
            <a:avLst/>
          </a:prstGeom>
          <a:solidFill>
            <a:srgbClr val="2DBCB6"/>
          </a:solidFill>
          <a:ln>
            <a:solidFill>
              <a:srgbClr val="2DBC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108011"/>
            <a:ext cx="10363200" cy="4924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A8AA-FCE4-4366-9E48-DCDBB1B3E8F8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C761-72DA-4EC9-A3B4-9C18546FB81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12192000" cy="304800"/>
          </a:xfrm>
          <a:prstGeom prst="rect">
            <a:avLst/>
          </a:prstGeom>
          <a:solidFill>
            <a:srgbClr val="0068CC"/>
          </a:solidFill>
          <a:ln>
            <a:solidFill>
              <a:srgbClr val="0068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 userDrawn="1"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rgbClr val="0068CC"/>
          </a:solidFill>
          <a:ln>
            <a:solidFill>
              <a:srgbClr val="0068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5" name="Picture 14" descr="EDC Color Logo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83427" y="5869169"/>
            <a:ext cx="242514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038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A8AA-FCE4-4366-9E48-DCDBB1B3E8F8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C761-72DA-4EC9-A3B4-9C18546FB81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2" t="36151" r="1218" b="35786"/>
          <a:stretch>
            <a:fillRect/>
          </a:stretch>
        </p:blipFill>
        <p:spPr bwMode="auto">
          <a:xfrm>
            <a:off x="7738969" y="6153153"/>
            <a:ext cx="3754531" cy="65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666311" y="6466370"/>
            <a:ext cx="25009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62C3"/>
                </a:solidFill>
                <a:latin typeface="Arial Narrow" panose="020B0606020202030204" pitchFamily="34" charset="0"/>
              </a:rPr>
              <a:t>www.amgenbiotechexperience.com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228600"/>
            <a:ext cx="609600" cy="6629400"/>
          </a:xfrm>
          <a:prstGeom prst="rect">
            <a:avLst/>
          </a:prstGeom>
          <a:solidFill>
            <a:srgbClr val="2DBCB6"/>
          </a:solidFill>
          <a:ln>
            <a:solidFill>
              <a:srgbClr val="2DBC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11582400" y="228600"/>
            <a:ext cx="609600" cy="6629400"/>
          </a:xfrm>
          <a:prstGeom prst="rect">
            <a:avLst/>
          </a:prstGeom>
          <a:solidFill>
            <a:srgbClr val="2DBCB6"/>
          </a:solidFill>
          <a:ln>
            <a:solidFill>
              <a:srgbClr val="2DBC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12192000" cy="304800"/>
          </a:xfrm>
          <a:prstGeom prst="rect">
            <a:avLst/>
          </a:prstGeom>
          <a:solidFill>
            <a:srgbClr val="0068CC"/>
          </a:solidFill>
          <a:ln>
            <a:solidFill>
              <a:srgbClr val="0068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6066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340096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1" y="5947244"/>
            <a:ext cx="9932459" cy="393141"/>
          </a:xfrm>
        </p:spPr>
        <p:txBody>
          <a:bodyPr t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 b="0" cap="all" spc="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1" y="5469641"/>
            <a:ext cx="9932459" cy="461699"/>
          </a:xfrm>
        </p:spPr>
        <p:txBody>
          <a:bodyPr rIns="0" anchor="ctr"/>
          <a:lstStyle>
            <a:lvl1pPr marL="0" indent="0" algn="l">
              <a:buNone/>
              <a:defRPr sz="2400" b="1" cap="all" spc="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6" y="1987769"/>
            <a:ext cx="9921913" cy="685800"/>
          </a:xfrm>
          <a:prstGeom prst="rect">
            <a:avLst/>
          </a:prstGeom>
        </p:spPr>
        <p:txBody>
          <a:bodyPr vert="horz" lIns="0" tIns="0" rIns="0" bIns="0" anchor="ctr">
            <a:noAutofit/>
          </a:bodyPr>
          <a:lstStyle>
            <a:lvl1pPr algn="l">
              <a:defRPr sz="3600" b="1" spc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265" y="5943651"/>
            <a:ext cx="3575867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990045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811520"/>
            <a:ext cx="12192000" cy="10464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17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6" y="2396404"/>
            <a:ext cx="9921913" cy="685800"/>
          </a:xfrm>
          <a:prstGeom prst="rect">
            <a:avLst/>
          </a:prstGeom>
        </p:spPr>
        <p:txBody>
          <a:bodyPr vert="horz" lIns="0" tIns="0" rIns="0" bIns="0" anchor="ctr">
            <a:noAutofit/>
          </a:bodyPr>
          <a:lstStyle>
            <a:lvl1pPr algn="l">
              <a:defRPr sz="3600" b="1" spc="0" baseline="0">
                <a:solidFill>
                  <a:schemeClr val="accent1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099" y="6144221"/>
            <a:ext cx="255419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01390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3610"/>
            <a:ext cx="12192000" cy="47288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17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590659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3613"/>
            <a:ext cx="12192000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17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717" y="751150"/>
            <a:ext cx="11222376" cy="492443"/>
          </a:xfrm>
        </p:spPr>
        <p:txBody>
          <a:bodyPr wrap="square" anchor="b">
            <a:spAutoFit/>
          </a:bodyPr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8043033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3613"/>
            <a:ext cx="12192000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17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4717" y="1706886"/>
            <a:ext cx="5509683" cy="41526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717" y="751150"/>
            <a:ext cx="11222376" cy="492443"/>
          </a:xfrm>
        </p:spPr>
        <p:txBody>
          <a:bodyPr wrap="square" anchor="b">
            <a:spAutoFit/>
          </a:bodyPr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5"/>
          </p:nvPr>
        </p:nvSpPr>
        <p:spPr>
          <a:xfrm>
            <a:off x="6197413" y="1706886"/>
            <a:ext cx="5509683" cy="41526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130789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3613"/>
            <a:ext cx="12192000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17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84722" y="2072642"/>
            <a:ext cx="11222567" cy="3898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721" y="751039"/>
            <a:ext cx="11222567" cy="492443"/>
          </a:xfrm>
        </p:spPr>
        <p:txBody>
          <a:bodyPr>
            <a:spAutoFit/>
          </a:bodyPr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4720" y="1528235"/>
            <a:ext cx="11222565" cy="4699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31764" indent="0">
              <a:buNone/>
              <a:defRPr sz="2200">
                <a:solidFill>
                  <a:schemeClr val="accent1"/>
                </a:solidFill>
                <a:latin typeface="+mj-lt"/>
              </a:defRPr>
            </a:lvl2pPr>
            <a:lvl3pPr marL="457178" indent="0">
              <a:buNone/>
              <a:defRPr sz="2200">
                <a:solidFill>
                  <a:schemeClr val="accent1"/>
                </a:solidFill>
                <a:latin typeface="+mj-lt"/>
              </a:defRPr>
            </a:lvl3pPr>
            <a:lvl4pPr marL="688941" indent="0">
              <a:buNone/>
              <a:defRPr sz="2200">
                <a:solidFill>
                  <a:schemeClr val="accent1"/>
                </a:solidFill>
                <a:latin typeface="+mj-lt"/>
              </a:defRPr>
            </a:lvl4pPr>
            <a:lvl5pPr marL="914355" indent="0">
              <a:buNone/>
              <a:defRPr sz="22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403724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3610"/>
            <a:ext cx="12192000" cy="47288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17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7447654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3613"/>
            <a:ext cx="12192000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17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84717" y="2072642"/>
            <a:ext cx="5510784" cy="3898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721" y="751039"/>
            <a:ext cx="11222567" cy="492443"/>
          </a:xfrm>
        </p:spPr>
        <p:txBody>
          <a:bodyPr>
            <a:spAutoFit/>
          </a:bodyPr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4717" y="1528235"/>
            <a:ext cx="5510784" cy="4699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31764" indent="0">
              <a:buNone/>
              <a:defRPr sz="2200">
                <a:solidFill>
                  <a:schemeClr val="accent1"/>
                </a:solidFill>
                <a:latin typeface="+mj-lt"/>
              </a:defRPr>
            </a:lvl2pPr>
            <a:lvl3pPr marL="457178" indent="0">
              <a:buNone/>
              <a:defRPr sz="2200">
                <a:solidFill>
                  <a:schemeClr val="accent1"/>
                </a:solidFill>
                <a:latin typeface="+mj-lt"/>
              </a:defRPr>
            </a:lvl3pPr>
            <a:lvl4pPr marL="688941" indent="0">
              <a:buNone/>
              <a:defRPr sz="2200">
                <a:solidFill>
                  <a:schemeClr val="accent1"/>
                </a:solidFill>
                <a:latin typeface="+mj-lt"/>
              </a:defRPr>
            </a:lvl4pPr>
            <a:lvl5pPr marL="914355" indent="0">
              <a:buNone/>
              <a:defRPr sz="22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6196499" y="2072642"/>
            <a:ext cx="5510784" cy="3898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96499" y="1528235"/>
            <a:ext cx="5510784" cy="4699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31764" indent="0">
              <a:buNone/>
              <a:defRPr sz="2200">
                <a:solidFill>
                  <a:schemeClr val="accent1"/>
                </a:solidFill>
                <a:latin typeface="+mj-lt"/>
              </a:defRPr>
            </a:lvl2pPr>
            <a:lvl3pPr marL="457178" indent="0">
              <a:buNone/>
              <a:defRPr sz="2200">
                <a:solidFill>
                  <a:schemeClr val="accent1"/>
                </a:solidFill>
                <a:latin typeface="+mj-lt"/>
              </a:defRPr>
            </a:lvl3pPr>
            <a:lvl4pPr marL="688941" indent="0">
              <a:buNone/>
              <a:defRPr sz="2200">
                <a:solidFill>
                  <a:schemeClr val="accent1"/>
                </a:solidFill>
                <a:latin typeface="+mj-lt"/>
              </a:defRPr>
            </a:lvl4pPr>
            <a:lvl5pPr marL="914355" indent="0">
              <a:buNone/>
              <a:defRPr sz="22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4830623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ane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161396" y="1343607"/>
            <a:ext cx="3879273" cy="473546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8088342" y="1343607"/>
            <a:ext cx="4100945" cy="473546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5" y="1343607"/>
            <a:ext cx="4100945" cy="473546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722" y="751150"/>
            <a:ext cx="11222567" cy="492443"/>
          </a:xfrm>
          <a:prstGeom prst="rect">
            <a:avLst/>
          </a:prstGeom>
        </p:spPr>
        <p:txBody>
          <a:bodyPr vert="horz" wrap="square" lIns="91440" tIns="45720" rIns="91440" bIns="45720" anchor="b" anchorCtr="0">
            <a:spAutoFit/>
          </a:bodyPr>
          <a:lstStyle>
            <a:lvl1pPr algn="l">
              <a:lnSpc>
                <a:spcPct val="100000"/>
              </a:lnSpc>
              <a:defRPr lang="en-US" sz="2600" b="1" kern="1200" spc="0" baseline="0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0333780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akeaway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3" y="1343613"/>
            <a:ext cx="8035636" cy="473545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8093326" y="1344090"/>
            <a:ext cx="4098679" cy="4734983"/>
          </a:xfrm>
          <a:solidFill>
            <a:schemeClr val="accent1"/>
          </a:solidFill>
        </p:spPr>
        <p:txBody>
          <a:bodyPr lIns="182880" rIns="274320" anchor="ctr"/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722" y="751150"/>
            <a:ext cx="11222567" cy="492443"/>
          </a:xfrm>
          <a:prstGeom prst="rect">
            <a:avLst/>
          </a:prstGeom>
        </p:spPr>
        <p:txBody>
          <a:bodyPr vert="horz" wrap="square" lIns="91440" tIns="45720" rIns="91440" bIns="45720" anchor="b" anchorCtr="0">
            <a:spAutoFit/>
          </a:bodyPr>
          <a:lstStyle>
            <a:lvl1pPr algn="l">
              <a:defRPr sz="2600" b="1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7628180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Takeaway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" y="1343609"/>
            <a:ext cx="8071103" cy="47319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17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071103" y="1341122"/>
            <a:ext cx="4133088" cy="4737947"/>
          </a:xfrm>
          <a:solidFill>
            <a:schemeClr val="accent1"/>
          </a:solidFill>
        </p:spPr>
        <p:txBody>
          <a:bodyPr lIns="182880" tIns="91440" rIns="274320" bIns="91440" anchor="ctr" anchorCtr="0"/>
          <a:lstStyle>
            <a:lvl1pPr marL="0" indent="0" algn="l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484720" y="1706880"/>
            <a:ext cx="7586133" cy="4157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5898944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keaway (bot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3607"/>
            <a:ext cx="12192000" cy="38087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17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0" y="5210832"/>
            <a:ext cx="12192000" cy="868241"/>
          </a:xfrm>
          <a:solidFill>
            <a:schemeClr val="accent1"/>
          </a:solidFill>
        </p:spPr>
        <p:txBody>
          <a:bodyPr wrap="square" lIns="274320" tIns="91440" rIns="274320" bIns="91440" anchor="ctr" anchorCtr="0"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484722" y="1706884"/>
            <a:ext cx="11222567" cy="32321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6605044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and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3607"/>
            <a:ext cx="12192000" cy="38087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17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0" y="5210832"/>
            <a:ext cx="12192000" cy="868241"/>
          </a:xfrm>
          <a:solidFill>
            <a:schemeClr val="accent1"/>
          </a:solidFill>
        </p:spPr>
        <p:txBody>
          <a:bodyPr wrap="square" lIns="274320" tIns="91440" rIns="274320" bIns="91440" anchor="ctr" anchorCtr="0"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>
          <a:xfrm>
            <a:off x="484722" y="2072641"/>
            <a:ext cx="11222567" cy="29377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84720" y="1528235"/>
            <a:ext cx="10979149" cy="4699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31764" indent="0">
              <a:buNone/>
              <a:defRPr sz="2400">
                <a:solidFill>
                  <a:schemeClr val="accent1"/>
                </a:solidFill>
                <a:latin typeface="+mj-lt"/>
              </a:defRPr>
            </a:lvl2pPr>
            <a:lvl3pPr marL="457178" indent="0">
              <a:buNone/>
              <a:defRPr sz="2400">
                <a:solidFill>
                  <a:schemeClr val="accent1"/>
                </a:solidFill>
                <a:latin typeface="+mj-lt"/>
              </a:defRPr>
            </a:lvl3pPr>
            <a:lvl4pPr marL="688941" indent="0">
              <a:buNone/>
              <a:defRPr sz="2400">
                <a:solidFill>
                  <a:schemeClr val="accent1"/>
                </a:solidFill>
                <a:latin typeface="+mj-lt"/>
              </a:defRPr>
            </a:lvl4pPr>
            <a:lvl5pPr marL="914355" indent="0">
              <a:buNone/>
              <a:defRPr sz="24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9376701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Takeaway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452092" y="1343613"/>
            <a:ext cx="8739909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 defTabSz="582017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1" y="1343613"/>
            <a:ext cx="3408219" cy="4735459"/>
          </a:xfrm>
          <a:solidFill>
            <a:schemeClr val="accent1"/>
          </a:solidFill>
        </p:spPr>
        <p:txBody>
          <a:bodyPr lIns="274320" tIns="137160" rIns="91440" bIns="182880" anchor="ctr"/>
          <a:lstStyle>
            <a:lvl1pPr marL="0" indent="0" algn="l">
              <a:buClr>
                <a:schemeClr val="bg1"/>
              </a:buClr>
              <a:buNone/>
              <a:defRPr sz="2000">
                <a:solidFill>
                  <a:schemeClr val="bg1"/>
                </a:solidFill>
              </a:defRPr>
            </a:lvl1pPr>
            <a:lvl2pPr marL="169855" indent="0" algn="ctr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344471" indent="0" algn="ctr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3599145" y="2072640"/>
            <a:ext cx="8108139" cy="38981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3599150" y="1528235"/>
            <a:ext cx="8002305" cy="4699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31764" indent="0">
              <a:buNone/>
              <a:defRPr sz="2400">
                <a:solidFill>
                  <a:schemeClr val="accent1"/>
                </a:solidFill>
                <a:latin typeface="+mj-lt"/>
              </a:defRPr>
            </a:lvl2pPr>
            <a:lvl3pPr marL="457178" indent="0">
              <a:buNone/>
              <a:defRPr sz="2400">
                <a:solidFill>
                  <a:schemeClr val="accent1"/>
                </a:solidFill>
                <a:latin typeface="+mj-lt"/>
              </a:defRPr>
            </a:lvl3pPr>
            <a:lvl4pPr marL="688941" indent="0">
              <a:buNone/>
              <a:defRPr sz="2400">
                <a:solidFill>
                  <a:schemeClr val="accent1"/>
                </a:solidFill>
                <a:latin typeface="+mj-lt"/>
              </a:defRPr>
            </a:lvl4pPr>
            <a:lvl5pPr marL="914355" indent="0">
              <a:buNone/>
              <a:defRPr sz="24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6096345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151420" y="1343610"/>
            <a:ext cx="2992581" cy="473688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" y="3777426"/>
            <a:ext cx="3020291" cy="230306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343613"/>
            <a:ext cx="6096000" cy="237930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9188724" y="3777429"/>
            <a:ext cx="2992581" cy="230164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9186296" y="1343613"/>
            <a:ext cx="2992581" cy="237930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3075709" y="3777429"/>
            <a:ext cx="3020291" cy="230164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7528574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1343613"/>
            <a:ext cx="12192000" cy="4735459"/>
          </a:xfr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2016196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hoto w/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3613"/>
            <a:ext cx="12192000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17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318712" y="1564919"/>
            <a:ext cx="3685309" cy="341500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6206836" y="1564919"/>
            <a:ext cx="3685309" cy="341500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2318715" y="4979928"/>
            <a:ext cx="3684924" cy="895739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spcAft>
                <a:spcPts val="0"/>
              </a:spcAft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6207223" y="4979928"/>
            <a:ext cx="3684924" cy="895739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spcAft>
                <a:spcPts val="0"/>
              </a:spcAft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157835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3613"/>
            <a:ext cx="12192000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17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717" y="751150"/>
            <a:ext cx="11222376" cy="492443"/>
          </a:xfrm>
        </p:spPr>
        <p:txBody>
          <a:bodyPr wrap="square" anchor="b">
            <a:spAutoFit/>
          </a:bodyPr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0103079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hotos and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" y="1343613"/>
            <a:ext cx="4045527" cy="473545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146478" y="1343613"/>
            <a:ext cx="4045527" cy="473545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084320" y="1341122"/>
            <a:ext cx="4023360" cy="4737947"/>
          </a:xfrm>
          <a:solidFill>
            <a:schemeClr val="accent1"/>
          </a:solidFill>
        </p:spPr>
        <p:txBody>
          <a:bodyPr lIns="182880" tIns="182880" rIns="182880" bIns="182880" anchor="ctr" anchorCtr="0"/>
          <a:lstStyle>
            <a:lvl1pPr marL="0" indent="0" algn="l">
              <a:spcBef>
                <a:spcPts val="545"/>
              </a:spcBef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1546470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and Conten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1343613"/>
            <a:ext cx="8005944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17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064403" y="1343226"/>
            <a:ext cx="4128655" cy="381750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064399" y="5160729"/>
            <a:ext cx="4128128" cy="918345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spcAft>
                <a:spcPts val="0"/>
              </a:spcAft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484719" y="1706886"/>
            <a:ext cx="7521228" cy="4230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8925281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and Content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86697" y="1343613"/>
            <a:ext cx="8005304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17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-409" y="1343226"/>
            <a:ext cx="4128655" cy="382144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-413" y="5164667"/>
            <a:ext cx="4128128" cy="9144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spcAft>
                <a:spcPts val="0"/>
              </a:spcAft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4300606" y="1706882"/>
            <a:ext cx="7406681" cy="42972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8983370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7073864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9265241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25133"/>
            <a:ext cx="9144000" cy="78483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44C1-3A5F-4DD3-AB00-062C122BAED5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40899-BA71-4A2F-AD71-7311EAF30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208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A8AA-FCE4-4366-9E48-DCDBB1B3E8F8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C761-72DA-4EC9-A3B4-9C18546FB81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2" t="36151" r="1218" b="35786"/>
          <a:stretch>
            <a:fillRect/>
          </a:stretch>
        </p:blipFill>
        <p:spPr bwMode="auto">
          <a:xfrm>
            <a:off x="7738969" y="6153153"/>
            <a:ext cx="3754531" cy="65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666311" y="6466370"/>
            <a:ext cx="25009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62C3"/>
                </a:solidFill>
                <a:latin typeface="Arial Narrow" panose="020B0606020202030204" pitchFamily="34" charset="0"/>
              </a:rPr>
              <a:t>www.amgenbiotechexperience.com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228600"/>
            <a:ext cx="609600" cy="6629400"/>
          </a:xfrm>
          <a:prstGeom prst="rect">
            <a:avLst/>
          </a:prstGeom>
          <a:solidFill>
            <a:srgbClr val="2DBCB6"/>
          </a:solidFill>
          <a:ln>
            <a:solidFill>
              <a:srgbClr val="2DBC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11582400" y="228600"/>
            <a:ext cx="609600" cy="6629400"/>
          </a:xfrm>
          <a:prstGeom prst="rect">
            <a:avLst/>
          </a:prstGeom>
          <a:solidFill>
            <a:srgbClr val="2DBCB6"/>
          </a:solidFill>
          <a:ln>
            <a:solidFill>
              <a:srgbClr val="2DBC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304800"/>
          </a:xfrm>
          <a:prstGeom prst="rect">
            <a:avLst/>
          </a:prstGeom>
          <a:solidFill>
            <a:srgbClr val="0068CC"/>
          </a:solidFill>
          <a:ln>
            <a:solidFill>
              <a:srgbClr val="0068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8677921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340096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1" y="5947240"/>
            <a:ext cx="9932459" cy="393141"/>
          </a:xfrm>
        </p:spPr>
        <p:txBody>
          <a:bodyPr t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667" b="0" cap="all" spc="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1" y="5469637"/>
            <a:ext cx="9932459" cy="461699"/>
          </a:xfrm>
        </p:spPr>
        <p:txBody>
          <a:bodyPr rIns="0" anchor="ctr"/>
          <a:lstStyle>
            <a:lvl1pPr marL="0" indent="0" algn="l">
              <a:buNone/>
              <a:defRPr sz="3200" b="1" cap="all" spc="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4" y="1987769"/>
            <a:ext cx="9921913" cy="685800"/>
          </a:xfrm>
          <a:prstGeom prst="rect">
            <a:avLst/>
          </a:prstGeom>
        </p:spPr>
        <p:txBody>
          <a:bodyPr vert="horz" lIns="0" tIns="0" rIns="0" bIns="0" anchor="ctr">
            <a:noAutofit/>
          </a:bodyPr>
          <a:lstStyle>
            <a:lvl1pPr algn="l">
              <a:defRPr sz="4800" b="1" spc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265" y="5943651"/>
            <a:ext cx="3575867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53472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811520"/>
            <a:ext cx="12192000" cy="10464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022">
              <a:defRPr/>
            </a:pPr>
            <a:endParaRPr lang="en-US" sz="695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4" y="2396404"/>
            <a:ext cx="9921913" cy="685800"/>
          </a:xfrm>
          <a:prstGeom prst="rect">
            <a:avLst/>
          </a:prstGeom>
        </p:spPr>
        <p:txBody>
          <a:bodyPr vert="horz" lIns="0" tIns="0" rIns="0" bIns="0" anchor="ctr">
            <a:noAutofit/>
          </a:bodyPr>
          <a:lstStyle>
            <a:lvl1pPr algn="l">
              <a:defRPr sz="4800" b="1" spc="0" baseline="0">
                <a:solidFill>
                  <a:schemeClr val="accent1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097" y="6144221"/>
            <a:ext cx="255419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34078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3610"/>
            <a:ext cx="12192000" cy="47288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022">
              <a:defRPr/>
            </a:pPr>
            <a:endParaRPr lang="en-US" sz="695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270936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3613"/>
            <a:ext cx="12192000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17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4717" y="1706886"/>
            <a:ext cx="5509683" cy="41526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717" y="751150"/>
            <a:ext cx="11222376" cy="492443"/>
          </a:xfrm>
        </p:spPr>
        <p:txBody>
          <a:bodyPr wrap="square" anchor="b">
            <a:spAutoFit/>
          </a:bodyPr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5"/>
          </p:nvPr>
        </p:nvSpPr>
        <p:spPr>
          <a:xfrm>
            <a:off x="6197413" y="1706886"/>
            <a:ext cx="5509683" cy="41526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533103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3609"/>
            <a:ext cx="12192000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022">
              <a:defRPr/>
            </a:pPr>
            <a:endParaRPr lang="en-US" sz="695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717" y="617711"/>
            <a:ext cx="11222376" cy="625877"/>
          </a:xfrm>
        </p:spPr>
        <p:txBody>
          <a:bodyPr wrap="square" anchor="b">
            <a:spAutoFit/>
          </a:bodyPr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4220399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3609"/>
            <a:ext cx="12192000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022">
              <a:defRPr/>
            </a:pPr>
            <a:endParaRPr lang="en-US" sz="695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4717" y="1706882"/>
            <a:ext cx="5509683" cy="41526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717" y="617711"/>
            <a:ext cx="11222376" cy="625877"/>
          </a:xfrm>
        </p:spPr>
        <p:txBody>
          <a:bodyPr wrap="square" anchor="b">
            <a:spAutoFit/>
          </a:bodyPr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5"/>
          </p:nvPr>
        </p:nvSpPr>
        <p:spPr>
          <a:xfrm>
            <a:off x="6197412" y="1706882"/>
            <a:ext cx="5509683" cy="41526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091358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3609"/>
            <a:ext cx="12192000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022">
              <a:defRPr/>
            </a:pPr>
            <a:endParaRPr lang="en-US" sz="695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84719" y="2072642"/>
            <a:ext cx="11222567" cy="3898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718" y="617601"/>
            <a:ext cx="11222567" cy="625877"/>
          </a:xfrm>
        </p:spPr>
        <p:txBody>
          <a:bodyPr>
            <a:spAutoFit/>
          </a:bodyPr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4719" y="1528235"/>
            <a:ext cx="11222565" cy="4699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  <a:latin typeface="+mj-lt"/>
              </a:defRPr>
            </a:lvl1pPr>
            <a:lvl2pPr marL="309019" indent="0">
              <a:buNone/>
              <a:defRPr sz="2933">
                <a:solidFill>
                  <a:schemeClr val="accent1"/>
                </a:solidFill>
                <a:latin typeface="+mj-lt"/>
              </a:defRPr>
            </a:lvl2pPr>
            <a:lvl3pPr marL="609570" indent="0">
              <a:buNone/>
              <a:defRPr sz="2933">
                <a:solidFill>
                  <a:schemeClr val="accent1"/>
                </a:solidFill>
                <a:latin typeface="+mj-lt"/>
              </a:defRPr>
            </a:lvl3pPr>
            <a:lvl4pPr marL="918588" indent="0">
              <a:buNone/>
              <a:defRPr sz="2933">
                <a:solidFill>
                  <a:schemeClr val="accent1"/>
                </a:solidFill>
                <a:latin typeface="+mj-lt"/>
              </a:defRPr>
            </a:lvl4pPr>
            <a:lvl5pPr marL="1219140" indent="0">
              <a:buNone/>
              <a:defRPr sz="2933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6632190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3609"/>
            <a:ext cx="12192000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022">
              <a:defRPr/>
            </a:pPr>
            <a:endParaRPr lang="en-US" sz="695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84717" y="2072642"/>
            <a:ext cx="5510784" cy="3898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718" y="617601"/>
            <a:ext cx="11222567" cy="625877"/>
          </a:xfrm>
        </p:spPr>
        <p:txBody>
          <a:bodyPr>
            <a:spAutoFit/>
          </a:bodyPr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4717" y="1528235"/>
            <a:ext cx="5510784" cy="4699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  <a:latin typeface="+mj-lt"/>
              </a:defRPr>
            </a:lvl1pPr>
            <a:lvl2pPr marL="309019" indent="0">
              <a:buNone/>
              <a:defRPr sz="2933">
                <a:solidFill>
                  <a:schemeClr val="accent1"/>
                </a:solidFill>
                <a:latin typeface="+mj-lt"/>
              </a:defRPr>
            </a:lvl2pPr>
            <a:lvl3pPr marL="609570" indent="0">
              <a:buNone/>
              <a:defRPr sz="2933">
                <a:solidFill>
                  <a:schemeClr val="accent1"/>
                </a:solidFill>
                <a:latin typeface="+mj-lt"/>
              </a:defRPr>
            </a:lvl3pPr>
            <a:lvl4pPr marL="918588" indent="0">
              <a:buNone/>
              <a:defRPr sz="2933">
                <a:solidFill>
                  <a:schemeClr val="accent1"/>
                </a:solidFill>
                <a:latin typeface="+mj-lt"/>
              </a:defRPr>
            </a:lvl4pPr>
            <a:lvl5pPr marL="1219140" indent="0">
              <a:buNone/>
              <a:defRPr sz="2933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6196499" y="2072642"/>
            <a:ext cx="5510784" cy="3898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96499" y="1528235"/>
            <a:ext cx="5510784" cy="4699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  <a:latin typeface="+mj-lt"/>
              </a:defRPr>
            </a:lvl1pPr>
            <a:lvl2pPr marL="309019" indent="0">
              <a:buNone/>
              <a:defRPr sz="2933">
                <a:solidFill>
                  <a:schemeClr val="accent1"/>
                </a:solidFill>
                <a:latin typeface="+mj-lt"/>
              </a:defRPr>
            </a:lvl2pPr>
            <a:lvl3pPr marL="609570" indent="0">
              <a:buNone/>
              <a:defRPr sz="2933">
                <a:solidFill>
                  <a:schemeClr val="accent1"/>
                </a:solidFill>
                <a:latin typeface="+mj-lt"/>
              </a:defRPr>
            </a:lvl3pPr>
            <a:lvl4pPr marL="918588" indent="0">
              <a:buNone/>
              <a:defRPr sz="2933">
                <a:solidFill>
                  <a:schemeClr val="accent1"/>
                </a:solidFill>
                <a:latin typeface="+mj-lt"/>
              </a:defRPr>
            </a:lvl4pPr>
            <a:lvl5pPr marL="1219140" indent="0">
              <a:buNone/>
              <a:defRPr sz="2933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322895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ane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161393" y="1343607"/>
            <a:ext cx="3879273" cy="473546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8088340" y="1343607"/>
            <a:ext cx="4100945" cy="473546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2" y="1343607"/>
            <a:ext cx="4100945" cy="473546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719" y="617711"/>
            <a:ext cx="11222567" cy="625877"/>
          </a:xfrm>
          <a:prstGeom prst="rect">
            <a:avLst/>
          </a:prstGeom>
        </p:spPr>
        <p:txBody>
          <a:bodyPr vert="horz" wrap="square" lIns="91440" tIns="45720" rIns="91440" bIns="45720" anchor="b" anchorCtr="0">
            <a:spAutoFit/>
          </a:bodyPr>
          <a:lstStyle>
            <a:lvl1pPr algn="l">
              <a:lnSpc>
                <a:spcPct val="100000"/>
              </a:lnSpc>
              <a:defRPr lang="en-US" sz="3467" b="1" kern="1200" spc="0" baseline="0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7963881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akeaway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2" y="1343609"/>
            <a:ext cx="8035636" cy="473545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8093323" y="1344086"/>
            <a:ext cx="4098679" cy="4734983"/>
          </a:xfrm>
          <a:solidFill>
            <a:schemeClr val="accent1"/>
          </a:solidFill>
        </p:spPr>
        <p:txBody>
          <a:bodyPr lIns="182880" rIns="274320" anchor="ctr"/>
          <a:lstStyle>
            <a:lvl1pPr marL="0" indent="0">
              <a:buNone/>
              <a:defRPr sz="2933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667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133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719" y="617711"/>
            <a:ext cx="11222567" cy="625877"/>
          </a:xfrm>
          <a:prstGeom prst="rect">
            <a:avLst/>
          </a:prstGeom>
        </p:spPr>
        <p:txBody>
          <a:bodyPr vert="horz" wrap="square" lIns="91440" tIns="45720" rIns="91440" bIns="45720" anchor="b" anchorCtr="0">
            <a:spAutoFit/>
          </a:bodyPr>
          <a:lstStyle>
            <a:lvl1pPr algn="l">
              <a:defRPr sz="3467" b="1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4032557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Takeaway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1343609"/>
            <a:ext cx="8071103" cy="47319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022">
              <a:defRPr/>
            </a:pPr>
            <a:endParaRPr lang="en-US" sz="695">
              <a:solidFill>
                <a:srgbClr val="FFFF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071103" y="1341121"/>
            <a:ext cx="4133088" cy="4737947"/>
          </a:xfrm>
          <a:solidFill>
            <a:schemeClr val="accent1"/>
          </a:solidFill>
        </p:spPr>
        <p:txBody>
          <a:bodyPr lIns="182880" tIns="91440" rIns="274320" bIns="91440" anchor="ctr" anchorCtr="0"/>
          <a:lstStyle>
            <a:lvl1pPr marL="0" indent="0" algn="l">
              <a:buNone/>
              <a:defRPr sz="26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484719" y="1706880"/>
            <a:ext cx="7586133" cy="4157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8559278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keaway (bot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3607"/>
            <a:ext cx="12192000" cy="38087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022">
              <a:defRPr/>
            </a:pPr>
            <a:endParaRPr lang="en-US" sz="695">
              <a:solidFill>
                <a:srgbClr val="FFFF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0" y="5210828"/>
            <a:ext cx="12192000" cy="868241"/>
          </a:xfrm>
          <a:solidFill>
            <a:schemeClr val="accent1"/>
          </a:solidFill>
        </p:spPr>
        <p:txBody>
          <a:bodyPr wrap="square" lIns="274320" tIns="91440" rIns="274320" bIns="91440" anchor="ctr" anchorCtr="0"/>
          <a:lstStyle>
            <a:lvl1pPr marL="0" indent="0" algn="ctr">
              <a:buNone/>
              <a:defRPr sz="26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484719" y="1706880"/>
            <a:ext cx="11222567" cy="32321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2907349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and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3607"/>
            <a:ext cx="12192000" cy="38087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022">
              <a:defRPr/>
            </a:pPr>
            <a:endParaRPr lang="en-US" sz="695">
              <a:solidFill>
                <a:srgbClr val="FFFF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0" y="5210828"/>
            <a:ext cx="12192000" cy="868241"/>
          </a:xfrm>
          <a:solidFill>
            <a:schemeClr val="accent1"/>
          </a:solidFill>
        </p:spPr>
        <p:txBody>
          <a:bodyPr wrap="square" lIns="274320" tIns="91440" rIns="274320" bIns="91440" anchor="ctr" anchorCtr="0"/>
          <a:lstStyle>
            <a:lvl1pPr marL="0" indent="0" algn="ctr">
              <a:buNone/>
              <a:defRPr sz="26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>
          <a:xfrm>
            <a:off x="484719" y="2072641"/>
            <a:ext cx="11222567" cy="29377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84719" y="1528235"/>
            <a:ext cx="10979149" cy="4699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  <a:latin typeface="+mj-lt"/>
              </a:defRPr>
            </a:lvl1pPr>
            <a:lvl2pPr marL="309019" indent="0">
              <a:buNone/>
              <a:defRPr sz="3200">
                <a:solidFill>
                  <a:schemeClr val="accent1"/>
                </a:solidFill>
                <a:latin typeface="+mj-lt"/>
              </a:defRPr>
            </a:lvl2pPr>
            <a:lvl3pPr marL="609570" indent="0">
              <a:buNone/>
              <a:defRPr sz="3200">
                <a:solidFill>
                  <a:schemeClr val="accent1"/>
                </a:solidFill>
                <a:latin typeface="+mj-lt"/>
              </a:defRPr>
            </a:lvl3pPr>
            <a:lvl4pPr marL="918588" indent="0">
              <a:buNone/>
              <a:defRPr sz="3200">
                <a:solidFill>
                  <a:schemeClr val="accent1"/>
                </a:solidFill>
                <a:latin typeface="+mj-lt"/>
              </a:defRPr>
            </a:lvl4pPr>
            <a:lvl5pPr marL="1219140" indent="0">
              <a:buNone/>
              <a:defRPr sz="32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1611382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Takeaway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452092" y="1343609"/>
            <a:ext cx="8739909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 defTabSz="776022">
              <a:defRPr/>
            </a:pPr>
            <a:endParaRPr lang="en-US" sz="695">
              <a:solidFill>
                <a:srgbClr val="FFFFFF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1" y="1343609"/>
            <a:ext cx="3408219" cy="4735459"/>
          </a:xfrm>
          <a:solidFill>
            <a:schemeClr val="accent1"/>
          </a:solidFill>
        </p:spPr>
        <p:txBody>
          <a:bodyPr lIns="274320" tIns="137160" rIns="91440" bIns="182880" anchor="ctr"/>
          <a:lstStyle>
            <a:lvl1pPr marL="0" indent="0" algn="l">
              <a:buClr>
                <a:schemeClr val="bg1"/>
              </a:buClr>
              <a:buNone/>
              <a:defRPr sz="2667">
                <a:solidFill>
                  <a:schemeClr val="bg1"/>
                </a:solidFill>
              </a:defRPr>
            </a:lvl1pPr>
            <a:lvl2pPr marL="226473" indent="0" algn="ctr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459294" indent="0" algn="ctr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3599145" y="2072640"/>
            <a:ext cx="8108139" cy="38981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3599148" y="1528235"/>
            <a:ext cx="8002305" cy="4699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  <a:latin typeface="+mj-lt"/>
              </a:defRPr>
            </a:lvl1pPr>
            <a:lvl2pPr marL="309019" indent="0">
              <a:buNone/>
              <a:defRPr sz="3200">
                <a:solidFill>
                  <a:schemeClr val="accent1"/>
                </a:solidFill>
                <a:latin typeface="+mj-lt"/>
              </a:defRPr>
            </a:lvl2pPr>
            <a:lvl3pPr marL="609570" indent="0">
              <a:buNone/>
              <a:defRPr sz="3200">
                <a:solidFill>
                  <a:schemeClr val="accent1"/>
                </a:solidFill>
                <a:latin typeface="+mj-lt"/>
              </a:defRPr>
            </a:lvl3pPr>
            <a:lvl4pPr marL="918588" indent="0">
              <a:buNone/>
              <a:defRPr sz="3200">
                <a:solidFill>
                  <a:schemeClr val="accent1"/>
                </a:solidFill>
                <a:latin typeface="+mj-lt"/>
              </a:defRPr>
            </a:lvl4pPr>
            <a:lvl5pPr marL="1219140" indent="0">
              <a:buNone/>
              <a:defRPr sz="32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387747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3613"/>
            <a:ext cx="12192000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17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84722" y="2072642"/>
            <a:ext cx="11222567" cy="3898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721" y="751039"/>
            <a:ext cx="11222567" cy="492443"/>
          </a:xfrm>
        </p:spPr>
        <p:txBody>
          <a:bodyPr>
            <a:spAutoFit/>
          </a:bodyPr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4720" y="1528235"/>
            <a:ext cx="11222565" cy="4699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31764" indent="0">
              <a:buNone/>
              <a:defRPr sz="2200">
                <a:solidFill>
                  <a:schemeClr val="accent1"/>
                </a:solidFill>
                <a:latin typeface="+mj-lt"/>
              </a:defRPr>
            </a:lvl2pPr>
            <a:lvl3pPr marL="457178" indent="0">
              <a:buNone/>
              <a:defRPr sz="2200">
                <a:solidFill>
                  <a:schemeClr val="accent1"/>
                </a:solidFill>
                <a:latin typeface="+mj-lt"/>
              </a:defRPr>
            </a:lvl3pPr>
            <a:lvl4pPr marL="688941" indent="0">
              <a:buNone/>
              <a:defRPr sz="2200">
                <a:solidFill>
                  <a:schemeClr val="accent1"/>
                </a:solidFill>
                <a:latin typeface="+mj-lt"/>
              </a:defRPr>
            </a:lvl4pPr>
            <a:lvl5pPr marL="914355" indent="0">
              <a:buNone/>
              <a:defRPr sz="22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4681737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151420" y="1343610"/>
            <a:ext cx="2992581" cy="473688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" y="3777426"/>
            <a:ext cx="3020291" cy="230306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343609"/>
            <a:ext cx="6096000" cy="237930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9188724" y="3777425"/>
            <a:ext cx="2992581" cy="230164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9186295" y="1343609"/>
            <a:ext cx="2992581" cy="237930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3075709" y="3777425"/>
            <a:ext cx="3020291" cy="230164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4477975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1343609"/>
            <a:ext cx="12192000" cy="4735459"/>
          </a:xfr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4789817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hoto w/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3609"/>
            <a:ext cx="12192000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022">
              <a:defRPr/>
            </a:pPr>
            <a:endParaRPr lang="en-US" sz="695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318712" y="1564919"/>
            <a:ext cx="3685309" cy="341500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6206836" y="1564919"/>
            <a:ext cx="3685309" cy="341500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2318714" y="4979924"/>
            <a:ext cx="3684924" cy="895739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spcAft>
                <a:spcPts val="0"/>
              </a:spcAft>
              <a:buNone/>
              <a:defRPr sz="26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6207223" y="4979924"/>
            <a:ext cx="3684924" cy="895739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spcAft>
                <a:spcPts val="0"/>
              </a:spcAft>
              <a:buNone/>
              <a:defRPr sz="26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3436925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hotos and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" y="1343609"/>
            <a:ext cx="4045527" cy="473545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146475" y="1343609"/>
            <a:ext cx="4045527" cy="473545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084320" y="1341121"/>
            <a:ext cx="4023360" cy="4737947"/>
          </a:xfrm>
          <a:solidFill>
            <a:schemeClr val="accent1"/>
          </a:solidFill>
        </p:spPr>
        <p:txBody>
          <a:bodyPr lIns="182880" tIns="182880" rIns="182880" bIns="182880" anchor="ctr" anchorCtr="0"/>
          <a:lstStyle>
            <a:lvl1pPr marL="0" indent="0" algn="l">
              <a:spcBef>
                <a:spcPts val="727"/>
              </a:spcBef>
              <a:buNone/>
              <a:defRPr sz="26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3971145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and Conten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1343609"/>
            <a:ext cx="8005944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022">
              <a:defRPr/>
            </a:pPr>
            <a:endParaRPr lang="en-US" sz="695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064401" y="1343222"/>
            <a:ext cx="4128655" cy="381750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064399" y="5160725"/>
            <a:ext cx="4128128" cy="918345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spcAft>
                <a:spcPts val="0"/>
              </a:spcAft>
              <a:buNone/>
              <a:defRPr sz="26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484719" y="1706882"/>
            <a:ext cx="7521228" cy="4230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8432498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and Content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86697" y="1343609"/>
            <a:ext cx="8005304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022">
              <a:defRPr/>
            </a:pPr>
            <a:endParaRPr lang="en-US" sz="695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-411" y="1343222"/>
            <a:ext cx="4128655" cy="382144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-413" y="5164667"/>
            <a:ext cx="4128128" cy="9144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spcAft>
                <a:spcPts val="0"/>
              </a:spcAft>
              <a:buNone/>
              <a:defRPr sz="26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4300604" y="1706882"/>
            <a:ext cx="7406681" cy="42972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7710939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6402073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595921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D044C1-3A5F-4DD3-AB00-062C122BAED5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7440899-BA71-4A2F-AD71-7311EAF30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939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A8AA-FCE4-4366-9E48-DCDBB1B3E8F8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5C761-72DA-4EC9-A3B4-9C18546FB81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2" t="36151" r="1218" b="35786"/>
          <a:stretch>
            <a:fillRect/>
          </a:stretch>
        </p:blipFill>
        <p:spPr bwMode="auto">
          <a:xfrm>
            <a:off x="7738969" y="6153153"/>
            <a:ext cx="3754531" cy="65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666311" y="6466370"/>
            <a:ext cx="25009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62C3"/>
                </a:solidFill>
                <a:latin typeface="Arial Narrow" panose="020B0606020202030204" pitchFamily="34" charset="0"/>
              </a:rPr>
              <a:t>www.amgenbiotechexperience.com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228600"/>
            <a:ext cx="609600" cy="6629400"/>
          </a:xfrm>
          <a:prstGeom prst="rect">
            <a:avLst/>
          </a:prstGeom>
          <a:solidFill>
            <a:srgbClr val="2DBCB6"/>
          </a:solidFill>
          <a:ln>
            <a:solidFill>
              <a:srgbClr val="2DBC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11582400" y="228600"/>
            <a:ext cx="609600" cy="6629400"/>
          </a:xfrm>
          <a:prstGeom prst="rect">
            <a:avLst/>
          </a:prstGeom>
          <a:solidFill>
            <a:srgbClr val="2DBCB6"/>
          </a:solidFill>
          <a:ln>
            <a:solidFill>
              <a:srgbClr val="2DBC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304800"/>
          </a:xfrm>
          <a:prstGeom prst="rect">
            <a:avLst/>
          </a:prstGeom>
          <a:solidFill>
            <a:srgbClr val="0068CC"/>
          </a:solidFill>
          <a:ln>
            <a:solidFill>
              <a:srgbClr val="0068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128356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3613"/>
            <a:ext cx="12192000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2017">
              <a:defRPr/>
            </a:pPr>
            <a:endParaRPr lang="en-US" sz="521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84717" y="2072642"/>
            <a:ext cx="5510784" cy="3898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721" y="751039"/>
            <a:ext cx="11222567" cy="492443"/>
          </a:xfrm>
        </p:spPr>
        <p:txBody>
          <a:bodyPr>
            <a:spAutoFit/>
          </a:bodyPr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4717" y="1528235"/>
            <a:ext cx="5510784" cy="4699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31764" indent="0">
              <a:buNone/>
              <a:defRPr sz="2200">
                <a:solidFill>
                  <a:schemeClr val="accent1"/>
                </a:solidFill>
                <a:latin typeface="+mj-lt"/>
              </a:defRPr>
            </a:lvl2pPr>
            <a:lvl3pPr marL="457178" indent="0">
              <a:buNone/>
              <a:defRPr sz="2200">
                <a:solidFill>
                  <a:schemeClr val="accent1"/>
                </a:solidFill>
                <a:latin typeface="+mj-lt"/>
              </a:defRPr>
            </a:lvl3pPr>
            <a:lvl4pPr marL="688941" indent="0">
              <a:buNone/>
              <a:defRPr sz="2200">
                <a:solidFill>
                  <a:schemeClr val="accent1"/>
                </a:solidFill>
                <a:latin typeface="+mj-lt"/>
              </a:defRPr>
            </a:lvl4pPr>
            <a:lvl5pPr marL="914355" indent="0">
              <a:buNone/>
              <a:defRPr sz="22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6196499" y="2072642"/>
            <a:ext cx="5510784" cy="3898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96499" y="1528235"/>
            <a:ext cx="5510784" cy="4699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31764" indent="0">
              <a:buNone/>
              <a:defRPr sz="2200">
                <a:solidFill>
                  <a:schemeClr val="accent1"/>
                </a:solidFill>
                <a:latin typeface="+mj-lt"/>
              </a:defRPr>
            </a:lvl2pPr>
            <a:lvl3pPr marL="457178" indent="0">
              <a:buNone/>
              <a:defRPr sz="2200">
                <a:solidFill>
                  <a:schemeClr val="accent1"/>
                </a:solidFill>
                <a:latin typeface="+mj-lt"/>
              </a:defRPr>
            </a:lvl3pPr>
            <a:lvl4pPr marL="688941" indent="0">
              <a:buNone/>
              <a:defRPr sz="2200">
                <a:solidFill>
                  <a:schemeClr val="accent1"/>
                </a:solidFill>
                <a:latin typeface="+mj-lt"/>
              </a:defRPr>
            </a:lvl4pPr>
            <a:lvl5pPr marL="914355" indent="0">
              <a:buNone/>
              <a:defRPr sz="22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512937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340096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1" y="5947240"/>
            <a:ext cx="9932459" cy="393141"/>
          </a:xfrm>
        </p:spPr>
        <p:txBody>
          <a:bodyPr t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667" b="0" cap="all" spc="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1" y="5469637"/>
            <a:ext cx="9932459" cy="461699"/>
          </a:xfrm>
        </p:spPr>
        <p:txBody>
          <a:bodyPr rIns="0" anchor="ctr"/>
          <a:lstStyle>
            <a:lvl1pPr marL="0" indent="0" algn="l">
              <a:buNone/>
              <a:defRPr sz="3200" b="1" cap="all" spc="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4" y="1987769"/>
            <a:ext cx="9921913" cy="685800"/>
          </a:xfrm>
          <a:prstGeom prst="rect">
            <a:avLst/>
          </a:prstGeom>
        </p:spPr>
        <p:txBody>
          <a:bodyPr vert="horz" lIns="0" tIns="0" rIns="0" bIns="0" anchor="ctr">
            <a:noAutofit/>
          </a:bodyPr>
          <a:lstStyle>
            <a:lvl1pPr algn="l">
              <a:defRPr sz="4800" b="1" spc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265" y="5943651"/>
            <a:ext cx="3575867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86791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811520"/>
            <a:ext cx="12192000" cy="10464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022">
              <a:defRPr/>
            </a:pPr>
            <a:endParaRPr lang="en-US" sz="695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4" y="2396404"/>
            <a:ext cx="9921913" cy="685800"/>
          </a:xfrm>
          <a:prstGeom prst="rect">
            <a:avLst/>
          </a:prstGeom>
        </p:spPr>
        <p:txBody>
          <a:bodyPr vert="horz" lIns="0" tIns="0" rIns="0" bIns="0" anchor="ctr">
            <a:noAutofit/>
          </a:bodyPr>
          <a:lstStyle>
            <a:lvl1pPr algn="l">
              <a:defRPr sz="4800" b="1" spc="0" baseline="0">
                <a:solidFill>
                  <a:schemeClr val="accent1"/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097" y="6144221"/>
            <a:ext cx="255419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20445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3610"/>
            <a:ext cx="12192000" cy="47288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022">
              <a:defRPr/>
            </a:pPr>
            <a:endParaRPr lang="en-US" sz="695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2283910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3609"/>
            <a:ext cx="12192000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022">
              <a:defRPr/>
            </a:pPr>
            <a:endParaRPr lang="en-US" sz="695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717" y="617711"/>
            <a:ext cx="11222376" cy="625877"/>
          </a:xfrm>
        </p:spPr>
        <p:txBody>
          <a:bodyPr wrap="square" anchor="b">
            <a:spAutoFit/>
          </a:bodyPr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7868615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3609"/>
            <a:ext cx="12192000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022">
              <a:defRPr/>
            </a:pPr>
            <a:endParaRPr lang="en-US" sz="695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4717" y="1706882"/>
            <a:ext cx="5509683" cy="41526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717" y="617711"/>
            <a:ext cx="11222376" cy="625877"/>
          </a:xfrm>
        </p:spPr>
        <p:txBody>
          <a:bodyPr wrap="square" anchor="b">
            <a:spAutoFit/>
          </a:bodyPr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5"/>
          </p:nvPr>
        </p:nvSpPr>
        <p:spPr>
          <a:xfrm>
            <a:off x="6197412" y="1706882"/>
            <a:ext cx="5509683" cy="41526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451001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3609"/>
            <a:ext cx="12192000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022">
              <a:defRPr/>
            </a:pPr>
            <a:endParaRPr lang="en-US" sz="695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84719" y="2072642"/>
            <a:ext cx="11222567" cy="3898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718" y="617601"/>
            <a:ext cx="11222567" cy="625877"/>
          </a:xfrm>
        </p:spPr>
        <p:txBody>
          <a:bodyPr>
            <a:spAutoFit/>
          </a:bodyPr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4719" y="1528235"/>
            <a:ext cx="11222565" cy="4699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  <a:latin typeface="+mj-lt"/>
              </a:defRPr>
            </a:lvl1pPr>
            <a:lvl2pPr marL="309019" indent="0">
              <a:buNone/>
              <a:defRPr sz="2933">
                <a:solidFill>
                  <a:schemeClr val="accent1"/>
                </a:solidFill>
                <a:latin typeface="+mj-lt"/>
              </a:defRPr>
            </a:lvl2pPr>
            <a:lvl3pPr marL="609570" indent="0">
              <a:buNone/>
              <a:defRPr sz="2933">
                <a:solidFill>
                  <a:schemeClr val="accent1"/>
                </a:solidFill>
                <a:latin typeface="+mj-lt"/>
              </a:defRPr>
            </a:lvl3pPr>
            <a:lvl4pPr marL="918588" indent="0">
              <a:buNone/>
              <a:defRPr sz="2933">
                <a:solidFill>
                  <a:schemeClr val="accent1"/>
                </a:solidFill>
                <a:latin typeface="+mj-lt"/>
              </a:defRPr>
            </a:lvl4pPr>
            <a:lvl5pPr marL="1219140" indent="0">
              <a:buNone/>
              <a:defRPr sz="2933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3090015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3609"/>
            <a:ext cx="12192000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022">
              <a:defRPr/>
            </a:pPr>
            <a:endParaRPr lang="en-US" sz="695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84717" y="2072642"/>
            <a:ext cx="5510784" cy="3898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718" y="617601"/>
            <a:ext cx="11222567" cy="625877"/>
          </a:xfrm>
        </p:spPr>
        <p:txBody>
          <a:bodyPr>
            <a:spAutoFit/>
          </a:bodyPr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4717" y="1528235"/>
            <a:ext cx="5510784" cy="4699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  <a:latin typeface="+mj-lt"/>
              </a:defRPr>
            </a:lvl1pPr>
            <a:lvl2pPr marL="309019" indent="0">
              <a:buNone/>
              <a:defRPr sz="2933">
                <a:solidFill>
                  <a:schemeClr val="accent1"/>
                </a:solidFill>
                <a:latin typeface="+mj-lt"/>
              </a:defRPr>
            </a:lvl2pPr>
            <a:lvl3pPr marL="609570" indent="0">
              <a:buNone/>
              <a:defRPr sz="2933">
                <a:solidFill>
                  <a:schemeClr val="accent1"/>
                </a:solidFill>
                <a:latin typeface="+mj-lt"/>
              </a:defRPr>
            </a:lvl3pPr>
            <a:lvl4pPr marL="918588" indent="0">
              <a:buNone/>
              <a:defRPr sz="2933">
                <a:solidFill>
                  <a:schemeClr val="accent1"/>
                </a:solidFill>
                <a:latin typeface="+mj-lt"/>
              </a:defRPr>
            </a:lvl4pPr>
            <a:lvl5pPr marL="1219140" indent="0">
              <a:buNone/>
              <a:defRPr sz="2933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6196499" y="2072642"/>
            <a:ext cx="5510784" cy="3898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96499" y="1528235"/>
            <a:ext cx="5510784" cy="4699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  <a:latin typeface="+mj-lt"/>
              </a:defRPr>
            </a:lvl1pPr>
            <a:lvl2pPr marL="309019" indent="0">
              <a:buNone/>
              <a:defRPr sz="2933">
                <a:solidFill>
                  <a:schemeClr val="accent1"/>
                </a:solidFill>
                <a:latin typeface="+mj-lt"/>
              </a:defRPr>
            </a:lvl2pPr>
            <a:lvl3pPr marL="609570" indent="0">
              <a:buNone/>
              <a:defRPr sz="2933">
                <a:solidFill>
                  <a:schemeClr val="accent1"/>
                </a:solidFill>
                <a:latin typeface="+mj-lt"/>
              </a:defRPr>
            </a:lvl3pPr>
            <a:lvl4pPr marL="918588" indent="0">
              <a:buNone/>
              <a:defRPr sz="2933">
                <a:solidFill>
                  <a:schemeClr val="accent1"/>
                </a:solidFill>
                <a:latin typeface="+mj-lt"/>
              </a:defRPr>
            </a:lvl4pPr>
            <a:lvl5pPr marL="1219140" indent="0">
              <a:buNone/>
              <a:defRPr sz="2933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8778751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ane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161393" y="1343607"/>
            <a:ext cx="3879273" cy="473546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8088340" y="1343607"/>
            <a:ext cx="4100945" cy="473546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2" y="1343607"/>
            <a:ext cx="4100945" cy="473546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719" y="617711"/>
            <a:ext cx="11222567" cy="625877"/>
          </a:xfrm>
          <a:prstGeom prst="rect">
            <a:avLst/>
          </a:prstGeom>
        </p:spPr>
        <p:txBody>
          <a:bodyPr vert="horz" wrap="square" lIns="91440" tIns="45720" rIns="91440" bIns="45720" anchor="b" anchorCtr="0">
            <a:spAutoFit/>
          </a:bodyPr>
          <a:lstStyle>
            <a:lvl1pPr algn="l">
              <a:lnSpc>
                <a:spcPct val="100000"/>
              </a:lnSpc>
              <a:defRPr lang="en-US" sz="3467" b="1" kern="1200" spc="0" baseline="0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660024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akeaway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2" y="1343609"/>
            <a:ext cx="8035636" cy="473545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8093323" y="1344086"/>
            <a:ext cx="4098679" cy="4734983"/>
          </a:xfrm>
          <a:solidFill>
            <a:schemeClr val="accent1"/>
          </a:solidFill>
        </p:spPr>
        <p:txBody>
          <a:bodyPr lIns="182880" rIns="274320" anchor="ctr"/>
          <a:lstStyle>
            <a:lvl1pPr marL="0" indent="0">
              <a:buNone/>
              <a:defRPr sz="2933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667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133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719" y="617711"/>
            <a:ext cx="11222567" cy="625877"/>
          </a:xfrm>
          <a:prstGeom prst="rect">
            <a:avLst/>
          </a:prstGeom>
        </p:spPr>
        <p:txBody>
          <a:bodyPr vert="horz" wrap="square" lIns="91440" tIns="45720" rIns="91440" bIns="45720" anchor="b" anchorCtr="0">
            <a:spAutoFit/>
          </a:bodyPr>
          <a:lstStyle>
            <a:lvl1pPr algn="l">
              <a:defRPr sz="3467" b="1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1585098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Takeaway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1343609"/>
            <a:ext cx="8071103" cy="47319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022">
              <a:defRPr/>
            </a:pPr>
            <a:endParaRPr lang="en-US" sz="695">
              <a:solidFill>
                <a:srgbClr val="FFFF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071103" y="1341121"/>
            <a:ext cx="4133088" cy="4737947"/>
          </a:xfrm>
          <a:solidFill>
            <a:schemeClr val="accent1"/>
          </a:solidFill>
        </p:spPr>
        <p:txBody>
          <a:bodyPr lIns="182880" tIns="91440" rIns="274320" bIns="91440" anchor="ctr" anchorCtr="0"/>
          <a:lstStyle>
            <a:lvl1pPr marL="0" indent="0" algn="l">
              <a:buNone/>
              <a:defRPr sz="26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484719" y="1706880"/>
            <a:ext cx="7586133" cy="4157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380400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ane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161396" y="1343607"/>
            <a:ext cx="3879273" cy="473546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8088342" y="1343607"/>
            <a:ext cx="4100945" cy="473546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5" y="1343607"/>
            <a:ext cx="4100945" cy="473546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722" y="751150"/>
            <a:ext cx="11222567" cy="492443"/>
          </a:xfrm>
          <a:prstGeom prst="rect">
            <a:avLst/>
          </a:prstGeom>
        </p:spPr>
        <p:txBody>
          <a:bodyPr vert="horz" wrap="square" lIns="91440" tIns="45720" rIns="91440" bIns="45720" anchor="b" anchorCtr="0">
            <a:spAutoFit/>
          </a:bodyPr>
          <a:lstStyle>
            <a:lvl1pPr algn="l">
              <a:lnSpc>
                <a:spcPct val="100000"/>
              </a:lnSpc>
              <a:defRPr lang="en-US" sz="2600" b="1" kern="1200" spc="0" baseline="0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7721377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keaway (bot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3607"/>
            <a:ext cx="12192000" cy="38087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022">
              <a:defRPr/>
            </a:pPr>
            <a:endParaRPr lang="en-US" sz="695">
              <a:solidFill>
                <a:srgbClr val="FFFF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0" y="5210828"/>
            <a:ext cx="12192000" cy="868241"/>
          </a:xfrm>
          <a:solidFill>
            <a:schemeClr val="accent1"/>
          </a:solidFill>
        </p:spPr>
        <p:txBody>
          <a:bodyPr wrap="square" lIns="274320" tIns="91440" rIns="274320" bIns="91440" anchor="ctr" anchorCtr="0"/>
          <a:lstStyle>
            <a:lvl1pPr marL="0" indent="0" algn="ctr">
              <a:buNone/>
              <a:defRPr sz="26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484719" y="1706880"/>
            <a:ext cx="11222567" cy="32321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668879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and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3607"/>
            <a:ext cx="12192000" cy="38087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022">
              <a:defRPr/>
            </a:pPr>
            <a:endParaRPr lang="en-US" sz="695">
              <a:solidFill>
                <a:srgbClr val="FFFFFF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0" y="5210828"/>
            <a:ext cx="12192000" cy="868241"/>
          </a:xfrm>
          <a:solidFill>
            <a:schemeClr val="accent1"/>
          </a:solidFill>
        </p:spPr>
        <p:txBody>
          <a:bodyPr wrap="square" lIns="274320" tIns="91440" rIns="274320" bIns="91440" anchor="ctr" anchorCtr="0"/>
          <a:lstStyle>
            <a:lvl1pPr marL="0" indent="0" algn="ctr">
              <a:buNone/>
              <a:defRPr sz="26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>
          <a:xfrm>
            <a:off x="484719" y="2072641"/>
            <a:ext cx="11222567" cy="29377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84719" y="1528235"/>
            <a:ext cx="10979149" cy="4699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  <a:latin typeface="+mj-lt"/>
              </a:defRPr>
            </a:lvl1pPr>
            <a:lvl2pPr marL="309019" indent="0">
              <a:buNone/>
              <a:defRPr sz="3200">
                <a:solidFill>
                  <a:schemeClr val="accent1"/>
                </a:solidFill>
                <a:latin typeface="+mj-lt"/>
              </a:defRPr>
            </a:lvl2pPr>
            <a:lvl3pPr marL="609570" indent="0">
              <a:buNone/>
              <a:defRPr sz="3200">
                <a:solidFill>
                  <a:schemeClr val="accent1"/>
                </a:solidFill>
                <a:latin typeface="+mj-lt"/>
              </a:defRPr>
            </a:lvl3pPr>
            <a:lvl4pPr marL="918588" indent="0">
              <a:buNone/>
              <a:defRPr sz="3200">
                <a:solidFill>
                  <a:schemeClr val="accent1"/>
                </a:solidFill>
                <a:latin typeface="+mj-lt"/>
              </a:defRPr>
            </a:lvl4pPr>
            <a:lvl5pPr marL="1219140" indent="0">
              <a:buNone/>
              <a:defRPr sz="32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9296290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Takeaway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452092" y="1343609"/>
            <a:ext cx="8739909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 defTabSz="776022">
              <a:defRPr/>
            </a:pPr>
            <a:endParaRPr lang="en-US" sz="695">
              <a:solidFill>
                <a:srgbClr val="FFFFFF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1" y="1343609"/>
            <a:ext cx="3408219" cy="4735459"/>
          </a:xfrm>
          <a:solidFill>
            <a:schemeClr val="accent1"/>
          </a:solidFill>
        </p:spPr>
        <p:txBody>
          <a:bodyPr lIns="274320" tIns="137160" rIns="91440" bIns="182880" anchor="ctr"/>
          <a:lstStyle>
            <a:lvl1pPr marL="0" indent="0" algn="l">
              <a:buClr>
                <a:schemeClr val="bg1"/>
              </a:buClr>
              <a:buNone/>
              <a:defRPr sz="2667">
                <a:solidFill>
                  <a:schemeClr val="bg1"/>
                </a:solidFill>
              </a:defRPr>
            </a:lvl1pPr>
            <a:lvl2pPr marL="226473" indent="0" algn="ctr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459294" indent="0" algn="ctr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3599145" y="2072640"/>
            <a:ext cx="8108139" cy="38981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3599148" y="1528235"/>
            <a:ext cx="8002305" cy="4699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  <a:latin typeface="+mj-lt"/>
              </a:defRPr>
            </a:lvl1pPr>
            <a:lvl2pPr marL="309019" indent="0">
              <a:buNone/>
              <a:defRPr sz="3200">
                <a:solidFill>
                  <a:schemeClr val="accent1"/>
                </a:solidFill>
                <a:latin typeface="+mj-lt"/>
              </a:defRPr>
            </a:lvl2pPr>
            <a:lvl3pPr marL="609570" indent="0">
              <a:buNone/>
              <a:defRPr sz="3200">
                <a:solidFill>
                  <a:schemeClr val="accent1"/>
                </a:solidFill>
                <a:latin typeface="+mj-lt"/>
              </a:defRPr>
            </a:lvl3pPr>
            <a:lvl4pPr marL="918588" indent="0">
              <a:buNone/>
              <a:defRPr sz="3200">
                <a:solidFill>
                  <a:schemeClr val="accent1"/>
                </a:solidFill>
                <a:latin typeface="+mj-lt"/>
              </a:defRPr>
            </a:lvl4pPr>
            <a:lvl5pPr marL="1219140" indent="0">
              <a:buNone/>
              <a:defRPr sz="32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5871500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151420" y="1343610"/>
            <a:ext cx="2992581" cy="473688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" y="3777426"/>
            <a:ext cx="3020291" cy="230306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343609"/>
            <a:ext cx="6096000" cy="237930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9188724" y="3777425"/>
            <a:ext cx="2992581" cy="230164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9186295" y="1343609"/>
            <a:ext cx="2992581" cy="237930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3075709" y="3777425"/>
            <a:ext cx="3020291" cy="230164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6261605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1343609"/>
            <a:ext cx="12192000" cy="4735459"/>
          </a:xfr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0202860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hoto w/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3609"/>
            <a:ext cx="12192000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022">
              <a:defRPr/>
            </a:pPr>
            <a:endParaRPr lang="en-US" sz="695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318712" y="1564919"/>
            <a:ext cx="3685309" cy="341500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6206836" y="1564919"/>
            <a:ext cx="3685309" cy="341500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2318714" y="4979924"/>
            <a:ext cx="3684924" cy="895739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spcAft>
                <a:spcPts val="0"/>
              </a:spcAft>
              <a:buNone/>
              <a:defRPr sz="26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6207223" y="4979924"/>
            <a:ext cx="3684924" cy="895739"/>
          </a:xfrm>
          <a:solidFill>
            <a:schemeClr val="accent1"/>
          </a:solidFill>
        </p:spPr>
        <p:txBody>
          <a:bodyPr anchor="ctr" anchorCtr="0"/>
          <a:lstStyle>
            <a:lvl1pPr marL="0" indent="0" algn="ctr">
              <a:spcAft>
                <a:spcPts val="0"/>
              </a:spcAft>
              <a:buNone/>
              <a:defRPr sz="26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9093690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hotos and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" y="1343609"/>
            <a:ext cx="4045527" cy="473545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146475" y="1343609"/>
            <a:ext cx="4045527" cy="473545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084320" y="1341121"/>
            <a:ext cx="4023360" cy="4737947"/>
          </a:xfrm>
          <a:solidFill>
            <a:schemeClr val="accent1"/>
          </a:solidFill>
        </p:spPr>
        <p:txBody>
          <a:bodyPr lIns="182880" tIns="182880" rIns="182880" bIns="182880" anchor="ctr" anchorCtr="0"/>
          <a:lstStyle>
            <a:lvl1pPr marL="0" indent="0" algn="l">
              <a:spcBef>
                <a:spcPts val="727"/>
              </a:spcBef>
              <a:buNone/>
              <a:defRPr sz="26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0467431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and Conten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1343609"/>
            <a:ext cx="8005944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022">
              <a:defRPr/>
            </a:pPr>
            <a:endParaRPr lang="en-US" sz="695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064401" y="1343222"/>
            <a:ext cx="4128655" cy="381750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064399" y="5160725"/>
            <a:ext cx="4128128" cy="918345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spcAft>
                <a:spcPts val="0"/>
              </a:spcAft>
              <a:buNone/>
              <a:defRPr sz="26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484719" y="1706882"/>
            <a:ext cx="7521228" cy="4230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3638623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and Content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86697" y="1343609"/>
            <a:ext cx="8005304" cy="47354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6022">
              <a:defRPr/>
            </a:pPr>
            <a:endParaRPr lang="en-US" sz="695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-411" y="1343222"/>
            <a:ext cx="4128655" cy="382144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-413" y="5164667"/>
            <a:ext cx="4128128" cy="9144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spcAft>
                <a:spcPts val="0"/>
              </a:spcAft>
              <a:buNone/>
              <a:defRPr sz="26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4300604" y="1706882"/>
            <a:ext cx="7406681" cy="42972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6730792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918512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akeaway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3" y="1343613"/>
            <a:ext cx="8035636" cy="473545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8093326" y="1344090"/>
            <a:ext cx="4098679" cy="4734983"/>
          </a:xfrm>
          <a:solidFill>
            <a:schemeClr val="accent1"/>
          </a:solidFill>
        </p:spPr>
        <p:txBody>
          <a:bodyPr lIns="182880" rIns="274320" anchor="ctr"/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722" y="751150"/>
            <a:ext cx="11222567" cy="492443"/>
          </a:xfrm>
          <a:prstGeom prst="rect">
            <a:avLst/>
          </a:prstGeom>
        </p:spPr>
        <p:txBody>
          <a:bodyPr vert="horz" wrap="square" lIns="91440" tIns="45720" rIns="91440" bIns="45720" anchor="b" anchorCtr="0">
            <a:spAutoFit/>
          </a:bodyPr>
          <a:lstStyle>
            <a:lvl1pPr algn="l">
              <a:defRPr sz="2600" b="1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1219427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5465252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53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67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90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20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79.xml"/><Relationship Id="rId19" Type="http://schemas.openxmlformats.org/officeDocument/2006/relationships/slideLayout" Target="../slideLayouts/slideLayout88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Relationship Id="rId22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 noGrp="1" noChangeArrowheads="1"/>
          </p:cNvSpPr>
          <p:nvPr/>
        </p:nvSpPr>
        <p:spPr bwMode="gray">
          <a:xfrm>
            <a:off x="5541264" y="6254148"/>
            <a:ext cx="1109472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 anchorCtr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582017">
              <a:defRPr/>
            </a:pPr>
            <a:fld id="{5909AF01-7EFE-4A29-B021-8BA707099C41}" type="slidenum">
              <a:rPr lang="en-US" sz="700">
                <a:solidFill>
                  <a:srgbClr val="716F73"/>
                </a:solidFill>
                <a:latin typeface="Arial"/>
              </a:rPr>
              <a:pPr defTabSz="582017">
                <a:defRPr/>
              </a:pPr>
              <a:t>‹#›</a:t>
            </a:fld>
            <a:endParaRPr lang="en-US" sz="700" dirty="0">
              <a:solidFill>
                <a:srgbClr val="716F73"/>
              </a:solidFill>
              <a:latin typeface="Arial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4717" y="1706886"/>
            <a:ext cx="11222376" cy="4152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484721" y="751039"/>
            <a:ext cx="11222567" cy="49244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246" y="6144221"/>
            <a:ext cx="255419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94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ransition>
    <p:fade/>
  </p:transition>
  <p:txStyles>
    <p:titleStyle>
      <a:lvl1pPr algn="l" defTabSz="285693" rtl="0" eaLnBrk="1" latinLnBrk="0" hangingPunct="1">
        <a:lnSpc>
          <a:spcPct val="100000"/>
        </a:lnSpc>
        <a:spcBef>
          <a:spcPct val="0"/>
        </a:spcBef>
        <a:buNone/>
        <a:defRPr sz="2600" b="1" kern="1200" cap="all" spc="0" baseline="0">
          <a:solidFill>
            <a:schemeClr val="accent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31764" indent="-231764" algn="l" defTabSz="285693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sz="2200" b="1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457178" indent="-225413" algn="l" defTabSz="285693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90000"/>
        <a:buFont typeface="Arial" panose="020B0604020202020204" pitchFamily="34" charset="0"/>
        <a:buChar char="–"/>
        <a:defRPr sz="2000" b="1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88941" indent="-231764" algn="l" defTabSz="285693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sz="1800" b="1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914355" indent="-225413" algn="l" defTabSz="285693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90000"/>
        <a:buFont typeface="Arial" panose="020B0604020202020204" pitchFamily="34" charset="0"/>
        <a:buChar char="–"/>
        <a:defRPr sz="1600" b="1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084209" indent="-169855" algn="l" defTabSz="285693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400" b="1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714233" indent="0" algn="l" defTabSz="285693" rtl="0" eaLnBrk="1" latinLnBrk="0" hangingPunct="1">
        <a:lnSpc>
          <a:spcPct val="90000"/>
        </a:lnSpc>
        <a:spcBef>
          <a:spcPts val="156"/>
        </a:spcBef>
        <a:buFont typeface="Arial" panose="020B0604020202020204" pitchFamily="34" charset="0"/>
        <a:buNone/>
        <a:defRPr sz="563" kern="1200">
          <a:solidFill>
            <a:schemeClr val="tx1"/>
          </a:solidFill>
          <a:latin typeface="+mn-lt"/>
          <a:ea typeface="+mn-ea"/>
          <a:cs typeface="+mn-cs"/>
        </a:defRPr>
      </a:lvl6pPr>
      <a:lvl7pPr marL="928503" indent="-71424" algn="l" defTabSz="285693" rtl="0" eaLnBrk="1" latinLnBrk="0" hangingPunct="1">
        <a:lnSpc>
          <a:spcPct val="90000"/>
        </a:lnSpc>
        <a:spcBef>
          <a:spcPts val="156"/>
        </a:spcBef>
        <a:buFont typeface="Arial" panose="020B0604020202020204" pitchFamily="34" charset="0"/>
        <a:buChar char="•"/>
        <a:defRPr sz="563" kern="1200">
          <a:solidFill>
            <a:schemeClr val="tx1"/>
          </a:solidFill>
          <a:latin typeface="+mn-lt"/>
          <a:ea typeface="+mn-ea"/>
          <a:cs typeface="+mn-cs"/>
        </a:defRPr>
      </a:lvl7pPr>
      <a:lvl8pPr marL="1071350" indent="-71424" algn="l" defTabSz="285693" rtl="0" eaLnBrk="1" latinLnBrk="0" hangingPunct="1">
        <a:lnSpc>
          <a:spcPct val="90000"/>
        </a:lnSpc>
        <a:spcBef>
          <a:spcPts val="156"/>
        </a:spcBef>
        <a:buFont typeface="Arial" panose="020B0604020202020204" pitchFamily="34" charset="0"/>
        <a:buChar char="•"/>
        <a:defRPr sz="563" kern="1200">
          <a:solidFill>
            <a:schemeClr val="tx1"/>
          </a:solidFill>
          <a:latin typeface="+mn-lt"/>
          <a:ea typeface="+mn-ea"/>
          <a:cs typeface="+mn-cs"/>
        </a:defRPr>
      </a:lvl8pPr>
      <a:lvl9pPr marL="1214197" indent="-71424" algn="l" defTabSz="285693" rtl="0" eaLnBrk="1" latinLnBrk="0" hangingPunct="1">
        <a:lnSpc>
          <a:spcPct val="90000"/>
        </a:lnSpc>
        <a:spcBef>
          <a:spcPts val="156"/>
        </a:spcBef>
        <a:buFont typeface="Arial" panose="020B0604020202020204" pitchFamily="34" charset="0"/>
        <a:buChar char="•"/>
        <a:defRPr sz="5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1pPr>
      <a:lvl2pPr marL="142847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2pPr>
      <a:lvl3pPr marL="285693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3pPr>
      <a:lvl4pPr marL="428540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4pPr>
      <a:lvl5pPr marL="571387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5pPr>
      <a:lvl6pPr marL="714233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6pPr>
      <a:lvl7pPr marL="857080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7pPr>
      <a:lvl8pPr marL="999926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8pPr>
      <a:lvl9pPr marL="1142773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 noGrp="1" noChangeArrowheads="1"/>
          </p:cNvSpPr>
          <p:nvPr/>
        </p:nvSpPr>
        <p:spPr bwMode="gray">
          <a:xfrm>
            <a:off x="5541264" y="6254148"/>
            <a:ext cx="1109472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 anchorCtr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582017">
              <a:defRPr/>
            </a:pPr>
            <a:fld id="{5909AF01-7EFE-4A29-B021-8BA707099C41}" type="slidenum">
              <a:rPr lang="en-US" sz="700">
                <a:solidFill>
                  <a:srgbClr val="716F73"/>
                </a:solidFill>
                <a:latin typeface="Arial"/>
              </a:rPr>
              <a:pPr defTabSz="582017">
                <a:defRPr/>
              </a:pPr>
              <a:t>‹#›</a:t>
            </a:fld>
            <a:endParaRPr lang="en-US" sz="700" dirty="0">
              <a:solidFill>
                <a:srgbClr val="716F73"/>
              </a:solidFill>
              <a:latin typeface="Arial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4717" y="1706886"/>
            <a:ext cx="11222376" cy="4152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484721" y="751039"/>
            <a:ext cx="11222567" cy="49244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246" y="6144221"/>
            <a:ext cx="255419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0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  <p:sldLayoutId id="2147483810" r:id="rId18"/>
    <p:sldLayoutId id="2147483811" r:id="rId19"/>
    <p:sldLayoutId id="2147483812" r:id="rId20"/>
    <p:sldLayoutId id="2147483813" r:id="rId21"/>
    <p:sldLayoutId id="2147483814" r:id="rId22"/>
    <p:sldLayoutId id="2147483815" r:id="rId23"/>
  </p:sldLayoutIdLst>
  <p:transition>
    <p:fade/>
  </p:transition>
  <p:txStyles>
    <p:titleStyle>
      <a:lvl1pPr algn="l" defTabSz="285693" rtl="0" eaLnBrk="1" latinLnBrk="0" hangingPunct="1">
        <a:lnSpc>
          <a:spcPct val="100000"/>
        </a:lnSpc>
        <a:spcBef>
          <a:spcPct val="0"/>
        </a:spcBef>
        <a:buNone/>
        <a:defRPr sz="2600" b="1" kern="1200" cap="all" spc="0" baseline="0">
          <a:solidFill>
            <a:schemeClr val="accent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31764" indent="-231764" algn="l" defTabSz="285693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sz="2200" b="1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457178" indent="-225413" algn="l" defTabSz="285693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90000"/>
        <a:buFont typeface="Arial" panose="020B0604020202020204" pitchFamily="34" charset="0"/>
        <a:buChar char="–"/>
        <a:defRPr sz="2000" b="1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88941" indent="-231764" algn="l" defTabSz="285693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sz="1800" b="1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914355" indent="-225413" algn="l" defTabSz="285693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90000"/>
        <a:buFont typeface="Arial" panose="020B0604020202020204" pitchFamily="34" charset="0"/>
        <a:buChar char="–"/>
        <a:defRPr sz="1600" b="1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084209" indent="-169855" algn="l" defTabSz="285693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400" b="1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714233" indent="0" algn="l" defTabSz="285693" rtl="0" eaLnBrk="1" latinLnBrk="0" hangingPunct="1">
        <a:lnSpc>
          <a:spcPct val="90000"/>
        </a:lnSpc>
        <a:spcBef>
          <a:spcPts val="156"/>
        </a:spcBef>
        <a:buFont typeface="Arial" panose="020B0604020202020204" pitchFamily="34" charset="0"/>
        <a:buNone/>
        <a:defRPr sz="563" kern="1200">
          <a:solidFill>
            <a:schemeClr val="tx1"/>
          </a:solidFill>
          <a:latin typeface="+mn-lt"/>
          <a:ea typeface="+mn-ea"/>
          <a:cs typeface="+mn-cs"/>
        </a:defRPr>
      </a:lvl6pPr>
      <a:lvl7pPr marL="928503" indent="-71424" algn="l" defTabSz="285693" rtl="0" eaLnBrk="1" latinLnBrk="0" hangingPunct="1">
        <a:lnSpc>
          <a:spcPct val="90000"/>
        </a:lnSpc>
        <a:spcBef>
          <a:spcPts val="156"/>
        </a:spcBef>
        <a:buFont typeface="Arial" panose="020B0604020202020204" pitchFamily="34" charset="0"/>
        <a:buChar char="•"/>
        <a:defRPr sz="563" kern="1200">
          <a:solidFill>
            <a:schemeClr val="tx1"/>
          </a:solidFill>
          <a:latin typeface="+mn-lt"/>
          <a:ea typeface="+mn-ea"/>
          <a:cs typeface="+mn-cs"/>
        </a:defRPr>
      </a:lvl7pPr>
      <a:lvl8pPr marL="1071350" indent="-71424" algn="l" defTabSz="285693" rtl="0" eaLnBrk="1" latinLnBrk="0" hangingPunct="1">
        <a:lnSpc>
          <a:spcPct val="90000"/>
        </a:lnSpc>
        <a:spcBef>
          <a:spcPts val="156"/>
        </a:spcBef>
        <a:buFont typeface="Arial" panose="020B0604020202020204" pitchFamily="34" charset="0"/>
        <a:buChar char="•"/>
        <a:defRPr sz="563" kern="1200">
          <a:solidFill>
            <a:schemeClr val="tx1"/>
          </a:solidFill>
          <a:latin typeface="+mn-lt"/>
          <a:ea typeface="+mn-ea"/>
          <a:cs typeface="+mn-cs"/>
        </a:defRPr>
      </a:lvl8pPr>
      <a:lvl9pPr marL="1214197" indent="-71424" algn="l" defTabSz="285693" rtl="0" eaLnBrk="1" latinLnBrk="0" hangingPunct="1">
        <a:lnSpc>
          <a:spcPct val="90000"/>
        </a:lnSpc>
        <a:spcBef>
          <a:spcPts val="156"/>
        </a:spcBef>
        <a:buFont typeface="Arial" panose="020B0604020202020204" pitchFamily="34" charset="0"/>
        <a:buChar char="•"/>
        <a:defRPr sz="5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1pPr>
      <a:lvl2pPr marL="142847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2pPr>
      <a:lvl3pPr marL="285693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3pPr>
      <a:lvl4pPr marL="428540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4pPr>
      <a:lvl5pPr marL="571387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5pPr>
      <a:lvl6pPr marL="714233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6pPr>
      <a:lvl7pPr marL="857080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7pPr>
      <a:lvl8pPr marL="999926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8pPr>
      <a:lvl9pPr marL="1142773" algn="l" defTabSz="285693" rtl="0" eaLnBrk="1" latinLnBrk="0" hangingPunct="1">
        <a:defRPr sz="5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 noGrp="1" noChangeArrowheads="1"/>
          </p:cNvSpPr>
          <p:nvPr/>
        </p:nvSpPr>
        <p:spPr bwMode="gray">
          <a:xfrm>
            <a:off x="5541264" y="6254144"/>
            <a:ext cx="1109472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 anchorCtr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776022">
              <a:defRPr/>
            </a:pPr>
            <a:fld id="{5909AF01-7EFE-4A29-B021-8BA707099C41}" type="slidenum">
              <a:rPr lang="en-US" sz="933">
                <a:solidFill>
                  <a:srgbClr val="716F73"/>
                </a:solidFill>
                <a:latin typeface="Arial"/>
              </a:rPr>
              <a:pPr defTabSz="776022">
                <a:defRPr/>
              </a:pPr>
              <a:t>‹#›</a:t>
            </a:fld>
            <a:endParaRPr lang="en-US" sz="933" dirty="0">
              <a:solidFill>
                <a:srgbClr val="716F73"/>
              </a:solidFill>
              <a:latin typeface="Arial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4717" y="1706882"/>
            <a:ext cx="11222376" cy="4152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484718" y="617601"/>
            <a:ext cx="11222567" cy="62587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243" y="6144221"/>
            <a:ext cx="255419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15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  <p:sldLayoutId id="2147483834" r:id="rId18"/>
    <p:sldLayoutId id="2147483835" r:id="rId19"/>
    <p:sldLayoutId id="2147483836" r:id="rId20"/>
    <p:sldLayoutId id="2147483837" r:id="rId21"/>
    <p:sldLayoutId id="2147483838" r:id="rId22"/>
    <p:sldLayoutId id="2147483839" r:id="rId23"/>
  </p:sldLayoutIdLst>
  <p:transition>
    <p:fade/>
  </p:transition>
  <p:txStyles>
    <p:titleStyle>
      <a:lvl1pPr algn="l" defTabSz="380924" rtl="0" eaLnBrk="1" latinLnBrk="0" hangingPunct="1">
        <a:lnSpc>
          <a:spcPct val="100000"/>
        </a:lnSpc>
        <a:spcBef>
          <a:spcPct val="0"/>
        </a:spcBef>
        <a:buNone/>
        <a:defRPr sz="3467" b="1" kern="1200" cap="all" spc="0" baseline="0">
          <a:solidFill>
            <a:schemeClr val="accent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09019" indent="-309019" algn="l" defTabSz="380924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sz="2933" b="1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609570" indent="-300551" algn="l" defTabSz="380924" rtl="0" eaLnBrk="1" latinLnBrk="0" hangingPunct="1">
        <a:lnSpc>
          <a:spcPct val="100000"/>
        </a:lnSpc>
        <a:spcBef>
          <a:spcPts val="533"/>
        </a:spcBef>
        <a:spcAft>
          <a:spcPts val="0"/>
        </a:spcAft>
        <a:buClr>
          <a:schemeClr val="accent1"/>
        </a:buClr>
        <a:buSzPct val="90000"/>
        <a:buFont typeface="Arial" panose="020B0604020202020204" pitchFamily="34" charset="0"/>
        <a:buChar char="–"/>
        <a:defRPr sz="2667" b="1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918588" indent="-309019" algn="l" defTabSz="380924" rtl="0" eaLnBrk="1" latinLnBrk="0" hangingPunct="1">
        <a:lnSpc>
          <a:spcPct val="100000"/>
        </a:lnSpc>
        <a:spcBef>
          <a:spcPts val="533"/>
        </a:spcBef>
        <a:spcAft>
          <a:spcPts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sz="2400" b="1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1219140" indent="-300551" algn="l" defTabSz="380924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SzPct val="90000"/>
        <a:buFont typeface="Arial" panose="020B0604020202020204" pitchFamily="34" charset="0"/>
        <a:buChar char="–"/>
        <a:defRPr sz="2133" b="1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445612" indent="-226473" algn="l" defTabSz="380924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867" b="1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952311" indent="0" algn="l" defTabSz="380924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None/>
        <a:defRPr sz="751" kern="1200">
          <a:solidFill>
            <a:schemeClr val="tx1"/>
          </a:solidFill>
          <a:latin typeface="+mn-lt"/>
          <a:ea typeface="+mn-ea"/>
          <a:cs typeface="+mn-cs"/>
        </a:defRPr>
      </a:lvl6pPr>
      <a:lvl7pPr marL="1238004" indent="-95232" algn="l" defTabSz="380924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751" kern="1200">
          <a:solidFill>
            <a:schemeClr val="tx1"/>
          </a:solidFill>
          <a:latin typeface="+mn-lt"/>
          <a:ea typeface="+mn-ea"/>
          <a:cs typeface="+mn-cs"/>
        </a:defRPr>
      </a:lvl7pPr>
      <a:lvl8pPr marL="1428467" indent="-95232" algn="l" defTabSz="380924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751" kern="1200">
          <a:solidFill>
            <a:schemeClr val="tx1"/>
          </a:solidFill>
          <a:latin typeface="+mn-lt"/>
          <a:ea typeface="+mn-ea"/>
          <a:cs typeface="+mn-cs"/>
        </a:defRPr>
      </a:lvl8pPr>
      <a:lvl9pPr marL="1618929" indent="-95232" algn="l" defTabSz="380924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7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0924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1pPr>
      <a:lvl2pPr marL="190462" algn="l" defTabSz="380924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2pPr>
      <a:lvl3pPr marL="380924" algn="l" defTabSz="380924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3pPr>
      <a:lvl4pPr marL="571386" algn="l" defTabSz="380924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4pPr>
      <a:lvl5pPr marL="761849" algn="l" defTabSz="380924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5pPr>
      <a:lvl6pPr marL="952311" algn="l" defTabSz="380924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6pPr>
      <a:lvl7pPr marL="1142773" algn="l" defTabSz="380924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7pPr>
      <a:lvl8pPr marL="1333235" algn="l" defTabSz="380924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8pPr>
      <a:lvl9pPr marL="1523697" algn="l" defTabSz="380924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 noGrp="1" noChangeArrowheads="1"/>
          </p:cNvSpPr>
          <p:nvPr/>
        </p:nvSpPr>
        <p:spPr bwMode="gray">
          <a:xfrm>
            <a:off x="5541264" y="6254144"/>
            <a:ext cx="1109472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 anchorCtr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776022">
              <a:defRPr/>
            </a:pPr>
            <a:fld id="{5909AF01-7EFE-4A29-B021-8BA707099C41}" type="slidenum">
              <a:rPr lang="en-US" sz="933">
                <a:solidFill>
                  <a:srgbClr val="716F73"/>
                </a:solidFill>
                <a:latin typeface="Arial"/>
              </a:rPr>
              <a:pPr defTabSz="776022">
                <a:defRPr/>
              </a:pPr>
              <a:t>‹#›</a:t>
            </a:fld>
            <a:endParaRPr lang="en-US" sz="933" dirty="0">
              <a:solidFill>
                <a:srgbClr val="716F73"/>
              </a:solidFill>
              <a:latin typeface="Arial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84717" y="1706882"/>
            <a:ext cx="11222376" cy="4152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484718" y="617601"/>
            <a:ext cx="11222567" cy="62587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243" y="6144221"/>
            <a:ext cx="255419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  <p:sldLayoutId id="2147483858" r:id="rId18"/>
    <p:sldLayoutId id="2147483859" r:id="rId19"/>
    <p:sldLayoutId id="2147483860" r:id="rId20"/>
    <p:sldLayoutId id="2147483861" r:id="rId21"/>
    <p:sldLayoutId id="2147483862" r:id="rId22"/>
  </p:sldLayoutIdLst>
  <p:transition>
    <p:fade/>
  </p:transition>
  <p:txStyles>
    <p:titleStyle>
      <a:lvl1pPr algn="l" defTabSz="380924" rtl="0" eaLnBrk="1" latinLnBrk="0" hangingPunct="1">
        <a:lnSpc>
          <a:spcPct val="100000"/>
        </a:lnSpc>
        <a:spcBef>
          <a:spcPct val="0"/>
        </a:spcBef>
        <a:buNone/>
        <a:defRPr sz="3467" b="1" kern="1200" cap="all" spc="0" baseline="0">
          <a:solidFill>
            <a:schemeClr val="accent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09019" indent="-309019" algn="l" defTabSz="380924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sz="2933" b="1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609570" indent="-300551" algn="l" defTabSz="380924" rtl="0" eaLnBrk="1" latinLnBrk="0" hangingPunct="1">
        <a:lnSpc>
          <a:spcPct val="100000"/>
        </a:lnSpc>
        <a:spcBef>
          <a:spcPts val="533"/>
        </a:spcBef>
        <a:spcAft>
          <a:spcPts val="0"/>
        </a:spcAft>
        <a:buClr>
          <a:schemeClr val="accent1"/>
        </a:buClr>
        <a:buSzPct val="90000"/>
        <a:buFont typeface="Arial" panose="020B0604020202020204" pitchFamily="34" charset="0"/>
        <a:buChar char="–"/>
        <a:defRPr sz="2667" b="1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918588" indent="-309019" algn="l" defTabSz="380924" rtl="0" eaLnBrk="1" latinLnBrk="0" hangingPunct="1">
        <a:lnSpc>
          <a:spcPct val="100000"/>
        </a:lnSpc>
        <a:spcBef>
          <a:spcPts val="533"/>
        </a:spcBef>
        <a:spcAft>
          <a:spcPts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sz="2400" b="1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1219140" indent="-300551" algn="l" defTabSz="380924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SzPct val="90000"/>
        <a:buFont typeface="Arial" panose="020B0604020202020204" pitchFamily="34" charset="0"/>
        <a:buChar char="–"/>
        <a:defRPr sz="2133" b="1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445612" indent="-226473" algn="l" defTabSz="380924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867" b="1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952311" indent="0" algn="l" defTabSz="380924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None/>
        <a:defRPr sz="751" kern="1200">
          <a:solidFill>
            <a:schemeClr val="tx1"/>
          </a:solidFill>
          <a:latin typeface="+mn-lt"/>
          <a:ea typeface="+mn-ea"/>
          <a:cs typeface="+mn-cs"/>
        </a:defRPr>
      </a:lvl6pPr>
      <a:lvl7pPr marL="1238004" indent="-95232" algn="l" defTabSz="380924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751" kern="1200">
          <a:solidFill>
            <a:schemeClr val="tx1"/>
          </a:solidFill>
          <a:latin typeface="+mn-lt"/>
          <a:ea typeface="+mn-ea"/>
          <a:cs typeface="+mn-cs"/>
        </a:defRPr>
      </a:lvl7pPr>
      <a:lvl8pPr marL="1428467" indent="-95232" algn="l" defTabSz="380924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751" kern="1200">
          <a:solidFill>
            <a:schemeClr val="tx1"/>
          </a:solidFill>
          <a:latin typeface="+mn-lt"/>
          <a:ea typeface="+mn-ea"/>
          <a:cs typeface="+mn-cs"/>
        </a:defRPr>
      </a:lvl8pPr>
      <a:lvl9pPr marL="1618929" indent="-95232" algn="l" defTabSz="380924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7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0924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1pPr>
      <a:lvl2pPr marL="190462" algn="l" defTabSz="380924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2pPr>
      <a:lvl3pPr marL="380924" algn="l" defTabSz="380924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3pPr>
      <a:lvl4pPr marL="571386" algn="l" defTabSz="380924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4pPr>
      <a:lvl5pPr marL="761849" algn="l" defTabSz="380924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5pPr>
      <a:lvl6pPr marL="952311" algn="l" defTabSz="380924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6pPr>
      <a:lvl7pPr marL="1142773" algn="l" defTabSz="380924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7pPr>
      <a:lvl8pPr marL="1333235" algn="l" defTabSz="380924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8pPr>
      <a:lvl9pPr marL="1523697" algn="l" defTabSz="380924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amgenbiotechexperience.com/curriculum-resources/exploring-precision-medicine-classroom-based" TargetMode="External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67.xml"/><Relationship Id="rId1" Type="http://schemas.openxmlformats.org/officeDocument/2006/relationships/video" Target="https://www.youtube.com/embed/K9y_SVfNNIE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mgenbiotechexperience.com/curriculum-resources/lab-based-investigations" TargetMode="External"/><Relationship Id="rId2" Type="http://schemas.openxmlformats.org/officeDocument/2006/relationships/hyperlink" Target="https://www.amgenbiotechexperience.com/" TargetMode="External"/><Relationship Id="rId1" Type="http://schemas.openxmlformats.org/officeDocument/2006/relationships/slideLayout" Target="../slideLayouts/slideLayout50.xml"/><Relationship Id="rId5" Type="http://schemas.openxmlformats.org/officeDocument/2006/relationships/hyperlink" Target="https://amgenbiotechexperience.com/curriculum-resources/web-based-investigations" TargetMode="External"/><Relationship Id="rId4" Type="http://schemas.openxmlformats.org/officeDocument/2006/relationships/hyperlink" Target="https://amgenbiotechexperience.com/curriculum-resources/classroom-based-investigation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amgenbiotechexperience.net/rhodeisland/node/511" TargetMode="External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mgenbiotechexperience.com/sites/default/files/abridged_genetic_engineering_sequence_laboratory_reagents.pdf" TargetMode="External"/><Relationship Id="rId13" Type="http://schemas.openxmlformats.org/officeDocument/2006/relationships/hyperlink" Target="http://amgenbiotechexperience.com/sites/default/files/2022-06/abe-colony-pcr-sg.pdf" TargetMode="External"/><Relationship Id="rId3" Type="http://schemas.openxmlformats.org/officeDocument/2006/relationships/hyperlink" Target="https://www.amgenbiotechexperience.com/sites/default/files/abe_espanol_guia_del_profesor_2019_protected.pdf" TargetMode="External"/><Relationship Id="rId7" Type="http://schemas.openxmlformats.org/officeDocument/2006/relationships/hyperlink" Target="https://amgenbiotechexperience.com/sites/default/files/abe-abridged-genetic-engineering-sg.pdf" TargetMode="External"/><Relationship Id="rId12" Type="http://schemas.openxmlformats.org/officeDocument/2006/relationships/hyperlink" Target="http://www.amgenbiotechexperience.com/sites/default/files/colony-pcr-tg-2019_spanish_protected.pdf" TargetMode="External"/><Relationship Id="rId2" Type="http://schemas.openxmlformats.org/officeDocument/2006/relationships/hyperlink" Target="https://amgenbiotechexperience.com/sites/default/files/abe-all-sequences-tg-protected.pdf" TargetMode="External"/><Relationship Id="rId1" Type="http://schemas.openxmlformats.org/officeDocument/2006/relationships/slideLayout" Target="../slideLayouts/slideLayout67.xml"/><Relationship Id="rId6" Type="http://schemas.openxmlformats.org/officeDocument/2006/relationships/hyperlink" Target="https://amgenbiotechexperience.com/sites/default/files/abe-abridged-genetic-engineering-tg-protected.pdf" TargetMode="External"/><Relationship Id="rId11" Type="http://schemas.openxmlformats.org/officeDocument/2006/relationships/hyperlink" Target="https://amgenbiotechexperience.com/sites/default/files/abe-colony-pcr-tg-protected.pdf" TargetMode="External"/><Relationship Id="rId5" Type="http://schemas.openxmlformats.org/officeDocument/2006/relationships/hyperlink" Target="https://www.amgenbiotechexperience.com/sites/default/files/abe_espanol_guia_del_estudiante_2019.pdf" TargetMode="External"/><Relationship Id="rId10" Type="http://schemas.openxmlformats.org/officeDocument/2006/relationships/hyperlink" Target="https://www.amgenbiotechexperience.com/sites/default/files/focus_on_bacteria_sequence_laboratory_reagents.pdf" TargetMode="External"/><Relationship Id="rId4" Type="http://schemas.openxmlformats.org/officeDocument/2006/relationships/hyperlink" Target="http://amgenbiotechexperience.com/sites/default/files/abe-all-sequences-sg.pdf" TargetMode="External"/><Relationship Id="rId9" Type="http://schemas.openxmlformats.org/officeDocument/2006/relationships/hyperlink" Target="https://www.amgenbiotechexperience.com/sites/default/files/abridgedabe.ppt" TargetMode="External"/><Relationship Id="rId14" Type="http://schemas.openxmlformats.org/officeDocument/2006/relationships/hyperlink" Target="http://www.amgenbiotechexperience.com/sites/default/files/colony-pcr-sg-2019_spanish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9932459" cy="461699"/>
          </a:xfrm>
        </p:spPr>
        <p:txBody>
          <a:bodyPr/>
          <a:lstStyle/>
          <a:p>
            <a:r>
              <a:rPr lang="en-US" dirty="0"/>
              <a:t>ABE RI</a:t>
            </a:r>
          </a:p>
          <a:p>
            <a:r>
              <a:rPr lang="en-US" sz="2800" cap="none" dirty="0"/>
              <a:t>Doreen Osgood, MS, Ph.D. , PI And Director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1" y="1752600"/>
            <a:ext cx="10591796" cy="685800"/>
          </a:xfrm>
          <a:solidFill>
            <a:schemeClr val="tx1">
              <a:alpha val="20000"/>
            </a:schemeClr>
          </a:solidFill>
        </p:spPr>
        <p:txBody>
          <a:bodyPr/>
          <a:lstStyle/>
          <a:p>
            <a:r>
              <a:rPr lang="en-US" sz="4700" dirty="0">
                <a:latin typeface="+mj-lt"/>
              </a:rPr>
              <a:t>What’s  Different and the Same this Academic year?</a:t>
            </a:r>
          </a:p>
        </p:txBody>
      </p:sp>
    </p:spTree>
    <p:extLst>
      <p:ext uri="{BB962C8B-B14F-4D97-AF65-F5344CB8AC3E}">
        <p14:creationId xmlns:p14="http://schemas.microsoft.com/office/powerpoint/2010/main" val="322297533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6682866" y="1341121"/>
            <a:ext cx="5521327" cy="4737947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89019" y="1472243"/>
            <a:ext cx="6198147" cy="4738340"/>
          </a:xfrm>
        </p:spPr>
        <p:txBody>
          <a:bodyPr/>
          <a:lstStyle/>
          <a:p>
            <a:r>
              <a:rPr lang="en-US" sz="1700" dirty="0"/>
              <a:t>TAB A</a:t>
            </a:r>
          </a:p>
          <a:p>
            <a:pPr lvl="1"/>
            <a:r>
              <a:rPr lang="en-US" sz="1700" dirty="0"/>
              <a:t>Amgen biotech Experience &amp; Program introduction</a:t>
            </a:r>
          </a:p>
          <a:p>
            <a:pPr lvl="1"/>
            <a:r>
              <a:rPr lang="en-US" sz="1700" dirty="0"/>
              <a:t>Chapter 1: Tools of the trade</a:t>
            </a:r>
          </a:p>
          <a:p>
            <a:r>
              <a:rPr lang="en-US" sz="1700" dirty="0"/>
              <a:t>TAB B – Complete sequence</a:t>
            </a:r>
          </a:p>
          <a:p>
            <a:pPr lvl="1"/>
            <a:r>
              <a:rPr lang="en-US" sz="1700" dirty="0"/>
              <a:t>Chapter 2: How do you begin to clone a gene?</a:t>
            </a:r>
          </a:p>
          <a:p>
            <a:pPr lvl="1"/>
            <a:r>
              <a:rPr lang="en-US" sz="1700" dirty="0"/>
              <a:t>Chapter 3: Building a recombinant plasmid</a:t>
            </a:r>
          </a:p>
          <a:p>
            <a:pPr lvl="1"/>
            <a:r>
              <a:rPr lang="en-US" sz="1700" dirty="0"/>
              <a:t>Chapter 4: Making sure you’ve got a recombinant plasmid</a:t>
            </a:r>
          </a:p>
          <a:p>
            <a:pPr lvl="1"/>
            <a:r>
              <a:rPr lang="en-US" sz="1700" dirty="0"/>
              <a:t>Chapter 5: Getting recombinant plasmids in bacteria</a:t>
            </a:r>
          </a:p>
          <a:p>
            <a:r>
              <a:rPr lang="en-US" sz="1700" dirty="0">
                <a:solidFill>
                  <a:srgbClr val="FF0000"/>
                </a:solidFill>
              </a:rPr>
              <a:t>TAB C – Abridged sequence</a:t>
            </a:r>
          </a:p>
          <a:p>
            <a:pPr lvl="1"/>
            <a:r>
              <a:rPr lang="en-US" sz="1700" dirty="0">
                <a:solidFill>
                  <a:srgbClr val="FF0000"/>
                </a:solidFill>
              </a:rPr>
              <a:t>All above EXCEPT Chapter 3</a:t>
            </a:r>
          </a:p>
          <a:p>
            <a:r>
              <a:rPr lang="en-US" sz="1700" dirty="0">
                <a:solidFill>
                  <a:srgbClr val="FF0000"/>
                </a:solidFill>
              </a:rPr>
              <a:t>TAB E:  Getting what we need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2015 Teacher LAB Manual/Guide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6957D66-2910-E81B-1959-B6A412E6AFEB}"/>
              </a:ext>
            </a:extLst>
          </p:cNvPr>
          <p:cNvGraphicFramePr>
            <a:graphicFrameLocks noGrp="1"/>
          </p:cNvGraphicFramePr>
          <p:nvPr/>
        </p:nvGraphicFramePr>
        <p:xfrm>
          <a:off x="6387166" y="1341122"/>
          <a:ext cx="5778789" cy="473834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07420">
                  <a:extLst>
                    <a:ext uri="{9D8B030D-6E8A-4147-A177-3AD203B41FA5}">
                      <a16:colId xmlns:a16="http://schemas.microsoft.com/office/drawing/2014/main" val="2697785775"/>
                    </a:ext>
                  </a:extLst>
                </a:gridCol>
                <a:gridCol w="788887">
                  <a:extLst>
                    <a:ext uri="{9D8B030D-6E8A-4147-A177-3AD203B41FA5}">
                      <a16:colId xmlns:a16="http://schemas.microsoft.com/office/drawing/2014/main" val="3615539569"/>
                    </a:ext>
                  </a:extLst>
                </a:gridCol>
                <a:gridCol w="2691311">
                  <a:extLst>
                    <a:ext uri="{9D8B030D-6E8A-4147-A177-3AD203B41FA5}">
                      <a16:colId xmlns:a16="http://schemas.microsoft.com/office/drawing/2014/main" val="3821056525"/>
                    </a:ext>
                  </a:extLst>
                </a:gridCol>
                <a:gridCol w="491171">
                  <a:extLst>
                    <a:ext uri="{9D8B030D-6E8A-4147-A177-3AD203B41FA5}">
                      <a16:colId xmlns:a16="http://schemas.microsoft.com/office/drawing/2014/main" val="94720588"/>
                    </a:ext>
                  </a:extLst>
                </a:gridCol>
              </a:tblGrid>
              <a:tr h="571525">
                <a:tc row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57150" marR="20955">
                        <a:lnSpc>
                          <a:spcPct val="133000"/>
                        </a:lnSpc>
                        <a:spcBef>
                          <a:spcPts val="78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1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Abridged Genetic Engineering Sequence (16–18</a:t>
                      </a:r>
                      <a:endParaRPr lang="en-US" sz="16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57150" marR="0">
                        <a:lnSpc>
                          <a:spcPts val="10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-1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sessions)</a:t>
                      </a:r>
                      <a:endParaRPr lang="en-US" sz="16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60325" marR="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Tab</a:t>
                      </a:r>
                      <a:r>
                        <a:rPr lang="en-US" sz="1100" spc="-5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spc="-5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</a:t>
                      </a:r>
                      <a:endParaRPr lang="en-US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0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Introduction:</a:t>
                      </a:r>
                      <a:r>
                        <a:rPr lang="en-US" sz="1100" b="1" spc="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Students</a:t>
                      </a:r>
                      <a:r>
                        <a:rPr lang="en-US" sz="1100" spc="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read</a:t>
                      </a:r>
                      <a:r>
                        <a:rPr lang="en-US" sz="1100" spc="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about</a:t>
                      </a:r>
                      <a:r>
                        <a:rPr lang="en-US" sz="1100" spc="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</a:t>
                      </a:r>
                      <a:r>
                        <a:rPr lang="en-US" sz="1100" spc="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biotechnology</a:t>
                      </a:r>
                      <a:r>
                        <a:rPr lang="en-US" sz="1100" spc="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spc="-2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and</a:t>
                      </a:r>
                      <a:endParaRPr lang="en-US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57150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biopharmaceutical</a:t>
                      </a:r>
                      <a:r>
                        <a:rPr lang="en-US" sz="1100" spc="2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spc="-1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industries.</a:t>
                      </a:r>
                      <a:endParaRPr lang="en-US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6985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2</a:t>
                      </a:r>
                      <a:endParaRPr lang="en-US" sz="11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7611796"/>
                  </a:ext>
                </a:extLst>
              </a:tr>
              <a:tr h="9060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" marR="0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Lab</a:t>
                      </a:r>
                      <a:r>
                        <a:rPr lang="en-US" sz="1100" b="1" spc="-5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1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:</a:t>
                      </a:r>
                      <a:r>
                        <a:rPr lang="en-US" sz="1100" spc="-5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Students</a:t>
                      </a:r>
                      <a:r>
                        <a:rPr lang="en-US" sz="1100" spc="-5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learn</a:t>
                      </a:r>
                      <a:r>
                        <a:rPr lang="en-US" sz="1100" spc="-5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how</a:t>
                      </a:r>
                      <a:r>
                        <a:rPr lang="en-US" sz="1100" spc="-5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</a:t>
                      </a:r>
                      <a:r>
                        <a:rPr lang="en-US" sz="1100" spc="-5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use</a:t>
                      </a:r>
                      <a:r>
                        <a:rPr lang="en-US" sz="1100" spc="-5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two</a:t>
                      </a:r>
                      <a:r>
                        <a:rPr lang="en-US" sz="1100" spc="-5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basic</a:t>
                      </a:r>
                      <a:r>
                        <a:rPr lang="en-US" sz="1100" spc="-5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biotechnology</a:t>
                      </a:r>
                      <a:r>
                        <a:rPr lang="en-US" sz="1100" spc="-5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lab</a:t>
                      </a:r>
                      <a:r>
                        <a:rPr lang="en-US" sz="1100" spc="-5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spc="-1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tools:</a:t>
                      </a:r>
                      <a:endParaRPr lang="en-US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57150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micropipettes</a:t>
                      </a:r>
                      <a:r>
                        <a:rPr lang="en-US" sz="1100" spc="-7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and</a:t>
                      </a:r>
                      <a:r>
                        <a:rPr lang="en-US" sz="1100" spc="-6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gel</a:t>
                      </a:r>
                      <a:r>
                        <a:rPr lang="en-US" sz="1100" spc="-7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spc="-1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electrophoresis</a:t>
                      </a:r>
                      <a:endParaRPr lang="en-US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77470" marR="7048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25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2</a:t>
                      </a:r>
                      <a:r>
                        <a:rPr lang="en-US" sz="1100" b="1" spc="-25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–</a:t>
                      </a:r>
                      <a:r>
                        <a:rPr lang="en-US" sz="1100" spc="-25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3</a:t>
                      </a:r>
                      <a:endParaRPr lang="en-US" sz="11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1606366"/>
                  </a:ext>
                </a:extLst>
              </a:tr>
              <a:tr h="10733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0" marR="0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6667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Tab</a:t>
                      </a:r>
                      <a:r>
                        <a:rPr lang="en-US" sz="1100" spc="-5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spc="-5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C</a:t>
                      </a:r>
                      <a:endParaRPr lang="en-US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0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Lab</a:t>
                      </a:r>
                      <a:r>
                        <a:rPr lang="en-US" sz="1100" b="1" spc="3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2A:</a:t>
                      </a:r>
                      <a:r>
                        <a:rPr lang="en-US" sz="1100" b="1" spc="3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Students</a:t>
                      </a:r>
                      <a:r>
                        <a:rPr lang="en-US" sz="1100" spc="3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learn</a:t>
                      </a:r>
                      <a:r>
                        <a:rPr lang="en-US" sz="1100" spc="3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how</a:t>
                      </a:r>
                      <a:r>
                        <a:rPr lang="en-US" sz="1100" spc="3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plasmids</a:t>
                      </a:r>
                      <a:r>
                        <a:rPr lang="en-US" sz="1100" spc="3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are</a:t>
                      </a:r>
                      <a:r>
                        <a:rPr lang="en-US" sz="1100" spc="3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made.</a:t>
                      </a:r>
                      <a:r>
                        <a:rPr lang="en-US" sz="1100" spc="4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In</a:t>
                      </a:r>
                      <a:r>
                        <a:rPr lang="en-US" sz="1100" spc="3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</a:t>
                      </a:r>
                      <a:r>
                        <a:rPr lang="en-US" sz="1100" spc="3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lab,</a:t>
                      </a:r>
                      <a:r>
                        <a:rPr lang="en-US" sz="1100" spc="3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students</a:t>
                      </a:r>
                      <a:r>
                        <a:rPr lang="en-US" sz="1100" spc="3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spc="-2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use</a:t>
                      </a:r>
                      <a:endParaRPr lang="en-US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57150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restriction</a:t>
                      </a:r>
                      <a:r>
                        <a:rPr lang="en-US" sz="1100" spc="-6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enzymes</a:t>
                      </a:r>
                      <a:r>
                        <a:rPr lang="en-US" sz="1100" spc="-6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to</a:t>
                      </a:r>
                      <a:r>
                        <a:rPr lang="en-US" sz="1100" spc="-6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create</a:t>
                      </a:r>
                      <a:r>
                        <a:rPr lang="en-US" sz="1100" spc="-6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DNA</a:t>
                      </a:r>
                      <a:r>
                        <a:rPr lang="en-US" sz="1100" spc="-6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fragments</a:t>
                      </a:r>
                      <a:r>
                        <a:rPr lang="en-US" sz="1100" spc="-6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that</a:t>
                      </a:r>
                      <a:r>
                        <a:rPr lang="en-US" sz="1100" spc="-6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contain</a:t>
                      </a:r>
                      <a:r>
                        <a:rPr lang="en-US" sz="1100" spc="-6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</a:t>
                      </a:r>
                      <a:r>
                        <a:rPr lang="en-US" sz="1100" spc="-6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i="1" dirty="0" err="1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rfp</a:t>
                      </a:r>
                      <a:r>
                        <a:rPr lang="en-US" sz="1100" i="1" spc="-6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spc="-1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gene.</a:t>
                      </a:r>
                      <a:endParaRPr lang="en-US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77470" marR="7048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-25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3</a:t>
                      </a:r>
                      <a:r>
                        <a:rPr lang="en-US" sz="1100" b="1" spc="-25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–</a:t>
                      </a:r>
                      <a:r>
                        <a:rPr lang="en-US" sz="1100" spc="-25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4</a:t>
                      </a:r>
                      <a:endParaRPr lang="en-US" sz="11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6876291"/>
                  </a:ext>
                </a:extLst>
              </a:tr>
              <a:tr h="5018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" marR="0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Lab</a:t>
                      </a:r>
                      <a:r>
                        <a:rPr lang="en-US" sz="1100" b="1" spc="3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4A:</a:t>
                      </a:r>
                      <a:r>
                        <a:rPr lang="en-US" sz="1100" b="1" spc="3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Students</a:t>
                      </a:r>
                      <a:r>
                        <a:rPr lang="en-US" sz="1100" spc="3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verify</a:t>
                      </a:r>
                      <a:r>
                        <a:rPr lang="en-US" sz="1100" spc="3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that</a:t>
                      </a:r>
                      <a:r>
                        <a:rPr lang="en-US" sz="1100" spc="3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they</a:t>
                      </a:r>
                      <a:r>
                        <a:rPr lang="en-US" sz="1100" spc="4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have</a:t>
                      </a:r>
                      <a:r>
                        <a:rPr lang="en-US" sz="1100" spc="3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</a:t>
                      </a:r>
                      <a:r>
                        <a:rPr lang="en-US" sz="1100" spc="3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correct</a:t>
                      </a:r>
                      <a:r>
                        <a:rPr lang="en-US" sz="1100" spc="3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recombinant</a:t>
                      </a:r>
                      <a:r>
                        <a:rPr lang="en-US" sz="1100" spc="3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spc="-1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plasmid.</a:t>
                      </a:r>
                      <a:endParaRPr lang="en-US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" marR="0" algn="ctr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3</a:t>
                      </a:r>
                      <a:endParaRPr lang="en-US" sz="11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004821"/>
                  </a:ext>
                </a:extLst>
              </a:tr>
              <a:tr h="9467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" marR="0">
                        <a:lnSpc>
                          <a:spcPts val="14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100" b="1" spc="-1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Lab</a:t>
                      </a:r>
                      <a:r>
                        <a:rPr lang="en-US" sz="1100" b="1" spc="-2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b="1" spc="-1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5A:</a:t>
                      </a:r>
                      <a:r>
                        <a:rPr lang="en-US" sz="1100" b="1" spc="-2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spc="-1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Students</a:t>
                      </a:r>
                      <a:r>
                        <a:rPr lang="en-US" sz="1100" spc="-2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spc="-1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transform</a:t>
                      </a:r>
                      <a:r>
                        <a:rPr lang="en-US" sz="1100" spc="-2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spc="-1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</a:t>
                      </a:r>
                      <a:r>
                        <a:rPr lang="en-US" sz="1100" spc="-2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spc="-1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bacteria</a:t>
                      </a:r>
                      <a:r>
                        <a:rPr lang="en-US" sz="1100" spc="-2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spc="-1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using</a:t>
                      </a:r>
                      <a:r>
                        <a:rPr lang="en-US" sz="1100" spc="-2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spc="-1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</a:t>
                      </a:r>
                      <a:r>
                        <a:rPr lang="en-US" sz="1100" spc="-2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spc="-1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recombinant</a:t>
                      </a:r>
                      <a:r>
                        <a:rPr lang="en-US" sz="1100" spc="-2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spc="-1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plasmid,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then grow the transformed bacteria.</a:t>
                      </a:r>
                      <a:endParaRPr lang="en-US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6985" marR="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3</a:t>
                      </a:r>
                      <a:endParaRPr lang="en-US" sz="11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9069002"/>
                  </a:ext>
                </a:extLst>
              </a:tr>
              <a:tr h="738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55245" marR="4826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Tab</a:t>
                      </a:r>
                      <a:r>
                        <a:rPr lang="en-US" sz="1100" spc="-55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spc="-5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</a:t>
                      </a:r>
                      <a:endParaRPr lang="en-US" sz="110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0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Lab</a:t>
                      </a:r>
                      <a:r>
                        <a:rPr lang="en-US" sz="1100" b="1" spc="3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6</a:t>
                      </a:r>
                      <a:r>
                        <a:rPr lang="en-US" sz="1100" b="1" spc="3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(optional):</a:t>
                      </a:r>
                      <a:r>
                        <a:rPr lang="en-US" sz="1100" b="1" spc="3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Students</a:t>
                      </a:r>
                      <a:r>
                        <a:rPr lang="en-US" sz="1100" spc="3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extract</a:t>
                      </a:r>
                      <a:r>
                        <a:rPr lang="en-US" sz="1100" spc="3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and</a:t>
                      </a:r>
                      <a:r>
                        <a:rPr lang="en-US" sz="1100" spc="3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purify</a:t>
                      </a:r>
                      <a:r>
                        <a:rPr lang="en-US" sz="1100" spc="3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</a:t>
                      </a:r>
                      <a:r>
                        <a:rPr lang="en-US" sz="1100" spc="3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protein</a:t>
                      </a:r>
                      <a:r>
                        <a:rPr lang="en-US" sz="1100" spc="3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made</a:t>
                      </a:r>
                      <a:r>
                        <a:rPr lang="en-US" sz="1100" spc="3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spc="-1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within</a:t>
                      </a:r>
                      <a:endParaRPr lang="en-US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57150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</a:t>
                      </a:r>
                      <a:r>
                        <a:rPr lang="en-US" sz="1100" spc="1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bacteria</a:t>
                      </a:r>
                      <a:r>
                        <a:rPr lang="en-US" sz="1100" spc="1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by</a:t>
                      </a:r>
                      <a:r>
                        <a:rPr lang="en-US" sz="1100" spc="1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the</a:t>
                      </a:r>
                      <a:r>
                        <a:rPr lang="en-US" sz="1100" spc="1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i="1" dirty="0" err="1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rfp</a:t>
                      </a:r>
                      <a:r>
                        <a:rPr lang="en-US" sz="1100" i="1" spc="15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</a:t>
                      </a:r>
                      <a:r>
                        <a:rPr lang="en-US" sz="1100" spc="-1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gene.</a:t>
                      </a:r>
                      <a:endParaRPr lang="en-US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6985" marR="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231F20"/>
                          </a:solidFill>
                          <a:effectLst/>
                          <a:latin typeface="Trebuchet MS" panose="020B0603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3</a:t>
                      </a:r>
                      <a:endParaRPr lang="en-US" sz="11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6564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868474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Start at Tab A</a:t>
            </a:r>
          </a:p>
          <a:p>
            <a:pPr lvl="1"/>
            <a:r>
              <a:rPr lang="en-US" dirty="0"/>
              <a:t>Everyone does</a:t>
            </a:r>
          </a:p>
          <a:p>
            <a:pPr lvl="1"/>
            <a:r>
              <a:rPr lang="en-US" dirty="0"/>
              <a:t>About the Amgen Biotech Experience – important! (A-1)</a:t>
            </a:r>
          </a:p>
          <a:p>
            <a:pPr lvl="2"/>
            <a:r>
              <a:rPr lang="en-US" dirty="0"/>
              <a:t>Please relay to students HOW they are getting to use this kit</a:t>
            </a:r>
          </a:p>
          <a:p>
            <a:pPr lvl="1"/>
            <a:r>
              <a:rPr lang="en-US" dirty="0"/>
              <a:t>Then program introduction &amp; tools of the trade (A-3 &amp; A-15)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STUDENTS 2015 manual/Guide</a:t>
            </a:r>
          </a:p>
        </p:txBody>
      </p:sp>
    </p:spTree>
    <p:extLst>
      <p:ext uri="{BB962C8B-B14F-4D97-AF65-F5344CB8AC3E}">
        <p14:creationId xmlns:p14="http://schemas.microsoft.com/office/powerpoint/2010/main" val="356657976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824896"/>
            <a:ext cx="9448800" cy="458530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Program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Expectations</a:t>
            </a:r>
          </a:p>
        </p:txBody>
      </p:sp>
    </p:spTree>
    <p:extLst>
      <p:ext uri="{BB962C8B-B14F-4D97-AF65-F5344CB8AC3E}">
        <p14:creationId xmlns:p14="http://schemas.microsoft.com/office/powerpoint/2010/main" val="148393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0"/>
            <a:r>
              <a:rPr lang="en-US" sz="2600" dirty="0"/>
              <a:t>New teachers need to be trained at an ABE PDI before they can sign up to borrow ABE materials and equipment</a:t>
            </a:r>
          </a:p>
          <a:p>
            <a:pPr lvl="0"/>
            <a:r>
              <a:rPr lang="en-US" sz="2600" dirty="0"/>
              <a:t>Do not supply materials and equipment to labs where the teacher has not yet been trained</a:t>
            </a:r>
          </a:p>
          <a:p>
            <a:pPr lvl="0"/>
            <a:r>
              <a:rPr lang="en-US" sz="2600" dirty="0"/>
              <a:t>Annually, each teacher who participates in the ABE program should submit a signed copy of the Amgen Biotech Experience</a:t>
            </a:r>
          </a:p>
          <a:p>
            <a:pPr lvl="0"/>
            <a:r>
              <a:rPr lang="en-US" sz="2600" dirty="0"/>
              <a:t> Expectations and Policies Form prior to or when picking up their ABE materials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Policies for ABE school sites – from P.O.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66338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Contact  Coordinator ( Alden) to confirm date scheduling</a:t>
            </a:r>
          </a:p>
          <a:p>
            <a:r>
              <a:rPr lang="en-US" dirty="0"/>
              <a:t>Pick kit up and return on the dates agreed upon</a:t>
            </a:r>
          </a:p>
          <a:p>
            <a:r>
              <a:rPr lang="en-US" dirty="0"/>
              <a:t>Return kit as it was received</a:t>
            </a:r>
          </a:p>
          <a:p>
            <a:r>
              <a:rPr lang="en-US" dirty="0"/>
              <a:t>Notify Coordinator with any broken equipment</a:t>
            </a:r>
          </a:p>
          <a:p>
            <a:r>
              <a:rPr lang="en-US" dirty="0"/>
              <a:t>Any items not returned are reported to the EDC. School that do not return all items will not be able to borrow any future kits.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 Expectations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57941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u="sng" dirty="0"/>
              <a:t>Expectations and policies form</a:t>
            </a:r>
            <a:r>
              <a:rPr lang="en-US" dirty="0"/>
              <a:t>: Each teacher!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u="sng" dirty="0"/>
              <a:t>Teacher information form </a:t>
            </a:r>
            <a:r>
              <a:rPr lang="en-US" dirty="0"/>
              <a:t>: To be filled out by each teacher.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endParaRPr lang="en-US" dirty="0"/>
          </a:p>
          <a:p>
            <a:r>
              <a:rPr lang="en-US" dirty="0"/>
              <a:t>Kit request form: To be filled out by the Lead Teacher. Must list all teachers utilizing any portion of the kits.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Must list all participating teachers and contact information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New!</a:t>
            </a:r>
            <a:r>
              <a:rPr lang="en-US" dirty="0"/>
              <a:t> After Rotation Survey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Documents: </a:t>
            </a:r>
            <a:r>
              <a:rPr lang="en-US" dirty="0">
                <a:solidFill>
                  <a:srgbClr val="FF0000"/>
                </a:solidFill>
              </a:rPr>
              <a:t>Dates to be Determined</a:t>
            </a:r>
          </a:p>
        </p:txBody>
      </p:sp>
    </p:spTree>
    <p:extLst>
      <p:ext uri="{BB962C8B-B14F-4D97-AF65-F5344CB8AC3E}">
        <p14:creationId xmlns:p14="http://schemas.microsoft.com/office/powerpoint/2010/main" val="203538163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824896"/>
            <a:ext cx="8839200" cy="458530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Kit </a:t>
            </a:r>
            <a:r>
              <a:rPr lang="en-US" dirty="0" err="1">
                <a:solidFill>
                  <a:schemeClr val="bg1"/>
                </a:solidFill>
              </a:rPr>
              <a:t>ScheduLIng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3067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57200" y="1524000"/>
            <a:ext cx="11222376" cy="4152633"/>
          </a:xfrm>
        </p:spPr>
        <p:txBody>
          <a:bodyPr/>
          <a:lstStyle/>
          <a:p>
            <a:r>
              <a:rPr lang="en-US" sz="2900" dirty="0"/>
              <a:t>How to unpack: Put refrigerator and freezer items away ASAP.</a:t>
            </a:r>
          </a:p>
          <a:p>
            <a:r>
              <a:rPr lang="en-US" sz="2900" dirty="0"/>
              <a:t>Equipment and supplied checklist: Check that you receive what is indicated on the list.</a:t>
            </a:r>
          </a:p>
          <a:p>
            <a:r>
              <a:rPr lang="en-US" sz="2900" dirty="0"/>
              <a:t>Resource Binder</a:t>
            </a:r>
          </a:p>
          <a:p>
            <a:r>
              <a:rPr lang="en-US" sz="2900" dirty="0"/>
              <a:t>How to store: Keep track of kit contents. </a:t>
            </a:r>
          </a:p>
          <a:p>
            <a:r>
              <a:rPr lang="en-US" sz="2900" dirty="0"/>
              <a:t>How to pack: Try to put items back in appropriate labeled bin</a:t>
            </a:r>
          </a:p>
          <a:p>
            <a:r>
              <a:rPr lang="en-US" sz="2900" dirty="0"/>
              <a:t>All plastic ware, dyes, equipment, columns and reagents must be returned. Even empty bottles!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7" y="597262"/>
            <a:ext cx="11222376" cy="646331"/>
          </a:xfrm>
        </p:spPr>
        <p:txBody>
          <a:bodyPr/>
          <a:lstStyle/>
          <a:p>
            <a:r>
              <a:rPr lang="en-US" sz="3470" dirty="0"/>
              <a:t>Kit Contents  </a:t>
            </a:r>
          </a:p>
        </p:txBody>
      </p:sp>
    </p:spTree>
    <p:extLst>
      <p:ext uri="{BB962C8B-B14F-4D97-AF65-F5344CB8AC3E}">
        <p14:creationId xmlns:p14="http://schemas.microsoft.com/office/powerpoint/2010/main" val="329533204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152399" y="914400"/>
            <a:ext cx="8305801" cy="4175540"/>
          </a:xfrm>
        </p:spPr>
        <p:txBody>
          <a:bodyPr/>
          <a:lstStyle/>
          <a:p>
            <a:pPr marL="0" indent="0">
              <a:buNone/>
            </a:pPr>
            <a:endParaRPr lang="en-US" sz="2400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/>
              <a:t>4A: Post Stain: We will no longer provide a Bottle of 1xSB with </a:t>
            </a:r>
            <a:r>
              <a:rPr lang="en-US" sz="2000" dirty="0" err="1"/>
              <a:t>Sybersafe</a:t>
            </a:r>
            <a:endParaRPr lang="en-US" sz="2000" dirty="0"/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1734" dirty="0"/>
              <a:t>4A/Colony PCR: </a:t>
            </a:r>
            <a:r>
              <a:rPr lang="en-US" sz="1734" dirty="0" err="1"/>
              <a:t>SyberSafe</a:t>
            </a:r>
            <a:r>
              <a:rPr lang="en-US" sz="1734" dirty="0"/>
              <a:t> will be replaced with Gel Green. Same dilution. Still light sensitive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/>
              <a:t>6A –  Protein purification preparation. Only will give out “transomed cells’ if requested.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dirty="0">
                <a:solidFill>
                  <a:srgbClr val="FF0000"/>
                </a:solidFill>
              </a:rPr>
              <a:t>Postponed: PTC PCR-using Single-nucleotide Polymorphism to predict bitter-tasting ability. 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i="0" dirty="0">
                <a:solidFill>
                  <a:srgbClr val="414042"/>
                </a:solidFill>
                <a:effectLst/>
              </a:rPr>
              <a:t>The Amgen Biotech Experience (ABE) offers lab-based, classroom-based (non-lab), and Web-based investigations in biotechnology.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Additional Labs  CHANGES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468780" y="1155391"/>
            <a:ext cx="1447800" cy="1930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762" y="1347572"/>
            <a:ext cx="1930400" cy="1447800"/>
          </a:xfrm>
          <a:prstGeom prst="rect">
            <a:avLst/>
          </a:prstGeom>
        </p:spPr>
      </p:pic>
      <p:pic>
        <p:nvPicPr>
          <p:cNvPr id="1026" name="Picture 2" descr="SYBR™ Safe DNA Gel Stain">
            <a:extLst>
              <a:ext uri="{FF2B5EF4-FFF2-40B4-BE49-F238E27FC236}">
                <a16:creationId xmlns:a16="http://schemas.microsoft.com/office/drawing/2014/main" id="{75852826-6626-49E4-BDC0-C5428E90C7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9" t="10845" r="12769" b="14500"/>
          <a:stretch/>
        </p:blipFill>
        <p:spPr bwMode="auto">
          <a:xfrm>
            <a:off x="8915400" y="2899356"/>
            <a:ext cx="1625600" cy="156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2EED392-701C-4BB4-814E-E9D938AD7F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t="22890" r="14444" b="21555"/>
          <a:stretch/>
        </p:blipFill>
        <p:spPr bwMode="auto">
          <a:xfrm>
            <a:off x="10695284" y="2899357"/>
            <a:ext cx="1462596" cy="150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isco Genetic Traits Taste Testing Strips Phenylthiourea (PTC):Education">
            <a:extLst>
              <a:ext uri="{FF2B5EF4-FFF2-40B4-BE49-F238E27FC236}">
                <a16:creationId xmlns:a16="http://schemas.microsoft.com/office/drawing/2014/main" id="{D7AD3F4B-17AC-489E-84F6-C132C4FC41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2" t="10616" r="16618" b="6923"/>
          <a:stretch/>
        </p:blipFill>
        <p:spPr bwMode="auto">
          <a:xfrm>
            <a:off x="10051072" y="4500259"/>
            <a:ext cx="1620915" cy="150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058240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152400" y="990600"/>
            <a:ext cx="8229600" cy="4099340"/>
          </a:xfrm>
        </p:spPr>
        <p:txBody>
          <a:bodyPr/>
          <a:lstStyle/>
          <a:p>
            <a:pPr marL="0" indent="0">
              <a:buNone/>
            </a:pPr>
            <a:endParaRPr lang="en-US" sz="24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Additional Labs  CHANGES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AEB8E8-FDB3-4F2E-917E-4BE4723A5795}"/>
              </a:ext>
            </a:extLst>
          </p:cNvPr>
          <p:cNvSpPr txBox="1"/>
          <p:nvPr/>
        </p:nvSpPr>
        <p:spPr>
          <a:xfrm>
            <a:off x="609600" y="1450025"/>
            <a:ext cx="103632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0062C3"/>
              </a:buClr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414042"/>
                </a:solidFill>
                <a:effectLst/>
              </a:rPr>
              <a:t>ABE’s classroom-based </a:t>
            </a:r>
            <a:r>
              <a:rPr lang="en-US" sz="2000" b="1" i="1" dirty="0">
                <a:solidFill>
                  <a:srgbClr val="414042"/>
                </a:solidFill>
                <a:effectLst/>
              </a:rPr>
              <a:t>Exploring Precision Medicine </a:t>
            </a:r>
            <a:r>
              <a:rPr lang="en-US" sz="2000" b="1" i="0" dirty="0">
                <a:solidFill>
                  <a:srgbClr val="414042"/>
                </a:solidFill>
                <a:effectLst/>
              </a:rPr>
              <a:t>mirrors the lab-based method but is designed for classroom use. </a:t>
            </a:r>
          </a:p>
          <a:p>
            <a:pPr marL="342900" indent="-342900">
              <a:buClr>
                <a:srgbClr val="0062C3"/>
              </a:buClr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check out our </a:t>
            </a:r>
            <a:r>
              <a:rPr lang="en-US" sz="2000" b="0" i="0" u="sng" dirty="0">
                <a:solidFill>
                  <a:srgbClr val="004F9C"/>
                </a:solidFill>
                <a:effectLst/>
                <a:latin typeface="Arial" panose="020B0604020202020204" pitchFamily="34" charset="0"/>
                <a:hlinkClick r:id="rId2"/>
              </a:rPr>
              <a:t>classroom-based version.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>
              <a:buClr>
                <a:srgbClr val="0062C3"/>
              </a:buClr>
            </a:pPr>
            <a:endParaRPr lang="en-US" sz="2000" b="1" i="0" dirty="0">
              <a:solidFill>
                <a:srgbClr val="414042"/>
              </a:solidFill>
              <a:effectLst/>
            </a:endParaRPr>
          </a:p>
          <a:p>
            <a:pPr marL="342900" indent="-342900">
              <a:buClr>
                <a:srgbClr val="0062C3"/>
              </a:buClr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414042"/>
                </a:solidFill>
                <a:effectLst/>
              </a:rPr>
              <a:t>The module explores the connections between genes and traits. Students learn how slight genetic differences can impact how well a patient responds to certain medications.</a:t>
            </a:r>
          </a:p>
          <a:p>
            <a:pPr marL="342900" indent="-342900">
              <a:buClr>
                <a:srgbClr val="0062C3"/>
              </a:buClr>
              <a:buFont typeface="Arial" panose="020B0604020202020204" pitchFamily="34" charset="0"/>
              <a:buChar char="•"/>
            </a:pPr>
            <a:endParaRPr lang="en-US" sz="2000" b="1" i="0" dirty="0">
              <a:solidFill>
                <a:srgbClr val="414042"/>
              </a:solidFill>
              <a:effectLst/>
            </a:endParaRPr>
          </a:p>
          <a:p>
            <a:pPr marL="342900" indent="-342900">
              <a:buClr>
                <a:srgbClr val="0062C3"/>
              </a:buClr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414042"/>
                </a:solidFill>
                <a:effectLst/>
              </a:rPr>
              <a:t>Working with classmates and using online resources, students examine how variations in a gene influence individuals’ abilities to taste the bitter compound “PTC,” and then consider how tiny differences in individuals' DNA might be responsible for variations in drug metabolism</a:t>
            </a:r>
          </a:p>
          <a:p>
            <a:pPr marL="342900" indent="-342900">
              <a:buClr>
                <a:srgbClr val="0062C3"/>
              </a:buClr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414042"/>
              </a:solidFill>
            </a:endParaRPr>
          </a:p>
          <a:p>
            <a:pPr marL="342900" indent="-342900">
              <a:buClr>
                <a:srgbClr val="0062C3"/>
              </a:buClr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7430219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en-US" dirty="0"/>
              <a:t>Doreen Osgood</a:t>
            </a:r>
          </a:p>
          <a:p>
            <a:r>
              <a:rPr lang="en-US" altLang="en-US" dirty="0"/>
              <a:t>Alden Gustafson</a:t>
            </a:r>
          </a:p>
          <a:p>
            <a:r>
              <a:rPr lang="en-US" altLang="en-US" dirty="0"/>
              <a:t>Kim Basa</a:t>
            </a:r>
          </a:p>
          <a:p>
            <a:r>
              <a:rPr lang="en-US" altLang="en-US" dirty="0"/>
              <a:t>Aiden </a:t>
            </a:r>
            <a:r>
              <a:rPr lang="en-US" altLang="en-US" dirty="0" err="1"/>
              <a:t>Orodenker</a:t>
            </a:r>
            <a:endParaRPr lang="en-US" altLang="en-US" dirty="0"/>
          </a:p>
          <a:p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 ABE Site Office</a:t>
            </a:r>
          </a:p>
        </p:txBody>
      </p:sp>
    </p:spTree>
    <p:extLst>
      <p:ext uri="{BB962C8B-B14F-4D97-AF65-F5344CB8AC3E}">
        <p14:creationId xmlns:p14="http://schemas.microsoft.com/office/powerpoint/2010/main" val="9507468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Biotech student </a:t>
            </a:r>
            <a:r>
              <a:rPr lang="en-US"/>
              <a:t>award (electronic </a:t>
            </a:r>
            <a:r>
              <a:rPr lang="en-US" dirty="0"/>
              <a:t>certificate)</a:t>
            </a:r>
          </a:p>
          <a:p>
            <a:r>
              <a:rPr lang="en-US" dirty="0"/>
              <a:t>Amgen visits (teachers)</a:t>
            </a:r>
          </a:p>
          <a:p>
            <a:r>
              <a:rPr lang="en-US" dirty="0"/>
              <a:t>Bring your students to URI day</a:t>
            </a:r>
          </a:p>
          <a:p>
            <a:r>
              <a:rPr lang="en-US" dirty="0"/>
              <a:t>Albert </a:t>
            </a:r>
            <a:r>
              <a:rPr lang="en-US" dirty="0" err="1"/>
              <a:t>Kausch</a:t>
            </a:r>
            <a:endParaRPr lang="en-US" dirty="0"/>
          </a:p>
          <a:p>
            <a:pPr lvl="1"/>
            <a:r>
              <a:rPr lang="en-US" dirty="0"/>
              <a:t>CMB 190: Issues in Biotechnology</a:t>
            </a:r>
          </a:p>
          <a:p>
            <a:pPr lvl="1"/>
            <a:r>
              <a:rPr lang="en-US" dirty="0"/>
              <a:t>available to High School (HS) </a:t>
            </a:r>
          </a:p>
          <a:p>
            <a:pPr lvl="1"/>
            <a:r>
              <a:rPr lang="en-US" dirty="0"/>
              <a:t>3 college credits for a fee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OFFER and hope to  offer again</a:t>
            </a:r>
            <a:r>
              <a:rPr lang="en-US" dirty="0">
                <a:solidFill>
                  <a:srgbClr val="0062C3"/>
                </a:solidFill>
              </a:rPr>
              <a:t>?</a:t>
            </a:r>
            <a:r>
              <a:rPr lang="en-US" dirty="0">
                <a:solidFill>
                  <a:srgbClr val="FF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1445094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667000" y="2725133"/>
            <a:ext cx="6858000" cy="78483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798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81000" y="1447801"/>
            <a:ext cx="11582400" cy="4152633"/>
          </a:xfrm>
        </p:spPr>
        <p:txBody>
          <a:bodyPr/>
          <a:lstStyle/>
          <a:p>
            <a:pPr marL="309011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TBD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Moving! Kingston Campus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C95061-C23F-178A-5425-87CC8631C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870" y="1642681"/>
            <a:ext cx="6524647" cy="395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9455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1F116E-0D24-65C0-301D-13F21A18F360}"/>
              </a:ext>
            </a:extLst>
          </p:cNvPr>
          <p:cNvSpPr txBox="1"/>
          <p:nvPr/>
        </p:nvSpPr>
        <p:spPr>
          <a:xfrm>
            <a:off x="2530303" y="620852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https://youtu.be/K9y_SVfNNIE</a:t>
            </a:r>
          </a:p>
        </p:txBody>
      </p:sp>
      <p:pic>
        <p:nvPicPr>
          <p:cNvPr id="4" name="Online Media 3" title="ABE Curriculum">
            <a:hlinkClick r:id="" action="ppaction://media"/>
            <a:extLst>
              <a:ext uri="{FF2B5EF4-FFF2-40B4-BE49-F238E27FC236}">
                <a16:creationId xmlns:a16="http://schemas.microsoft.com/office/drawing/2014/main" id="{D41BAC42-2D96-6953-55E0-5F52180DB1A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96144" y="326571"/>
            <a:ext cx="7761513" cy="554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6736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81000" y="1447800"/>
            <a:ext cx="11582400" cy="4152633"/>
          </a:xfrm>
        </p:spPr>
        <p:txBody>
          <a:bodyPr/>
          <a:lstStyle/>
          <a:p>
            <a:r>
              <a:rPr lang="en-US" dirty="0" err="1"/>
              <a:t>LabXchange</a:t>
            </a:r>
            <a:endParaRPr lang="en-US" dirty="0"/>
          </a:p>
          <a:p>
            <a:r>
              <a:rPr lang="en-US" dirty="0">
                <a:hlinkClick r:id="rId2"/>
              </a:rPr>
              <a:t>https://www.amgenbiotechexperience.com/</a:t>
            </a:r>
            <a:endParaRPr lang="en-US" dirty="0"/>
          </a:p>
          <a:p>
            <a:r>
              <a:rPr lang="en-US" dirty="0"/>
              <a:t>M3rlot!</a:t>
            </a:r>
          </a:p>
          <a:p>
            <a:pPr marL="309019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0" i="0" dirty="0">
                <a:solidFill>
                  <a:srgbClr val="414042"/>
                </a:solidFill>
                <a:effectLst/>
                <a:latin typeface="IBM Plex Sans" panose="020B0503050203000203" pitchFamily="34" charset="0"/>
              </a:rPr>
              <a:t>ABE offers </a:t>
            </a:r>
            <a:r>
              <a:rPr lang="en-US" b="0" i="0" u="sng" dirty="0">
                <a:solidFill>
                  <a:srgbClr val="0063C3"/>
                </a:solidFill>
                <a:effectLst/>
                <a:latin typeface="IBM Plex Sans" panose="020B0503050203000203" pitchFamily="34" charset="0"/>
                <a:hlinkClick r:id="rId3"/>
              </a:rPr>
              <a:t>lab-based</a:t>
            </a:r>
            <a:r>
              <a:rPr lang="en-US" b="0" i="0" dirty="0">
                <a:solidFill>
                  <a:srgbClr val="414042"/>
                </a:solidFill>
                <a:effectLst/>
                <a:latin typeface="IBM Plex Sans" panose="020B0503050203000203" pitchFamily="34" charset="0"/>
              </a:rPr>
              <a:t>, </a:t>
            </a:r>
            <a:r>
              <a:rPr lang="en-US" b="0" i="0" u="sng" dirty="0">
                <a:solidFill>
                  <a:srgbClr val="0063C3"/>
                </a:solidFill>
                <a:effectLst/>
                <a:latin typeface="IBM Plex Sans" panose="020B0503050203000203" pitchFamily="34" charset="0"/>
                <a:hlinkClick r:id="rId4"/>
              </a:rPr>
              <a:t>classroom-based</a:t>
            </a:r>
            <a:r>
              <a:rPr lang="en-US" b="0" i="0" dirty="0">
                <a:solidFill>
                  <a:srgbClr val="414042"/>
                </a:solidFill>
                <a:effectLst/>
                <a:latin typeface="IBM Plex Sans" panose="020B0503050203000203" pitchFamily="34" charset="0"/>
              </a:rPr>
              <a:t> (non-lab), and </a:t>
            </a:r>
            <a:r>
              <a:rPr lang="en-US" b="0" i="0" u="sng" dirty="0">
                <a:solidFill>
                  <a:srgbClr val="0063C3"/>
                </a:solidFill>
                <a:effectLst/>
                <a:latin typeface="IBM Plex Sans" panose="020B0503050203000203" pitchFamily="34" charset="0"/>
                <a:hlinkClick r:id="rId5"/>
              </a:rPr>
              <a:t>web-based investigations</a:t>
            </a:r>
            <a:r>
              <a:rPr lang="en-US" b="0" i="0" dirty="0">
                <a:solidFill>
                  <a:srgbClr val="414042"/>
                </a:solidFill>
                <a:effectLst/>
                <a:latin typeface="IBM Plex Sans" panose="020B0503050203000203" pitchFamily="34" charset="0"/>
              </a:rPr>
              <a:t> in biotechnology, and provides professional learning opportunities and resources to support teachers and students in the use of ABE materials.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ABE Resources</a:t>
            </a:r>
          </a:p>
        </p:txBody>
      </p:sp>
    </p:spTree>
    <p:extLst>
      <p:ext uri="{BB962C8B-B14F-4D97-AF65-F5344CB8AC3E}">
        <p14:creationId xmlns:p14="http://schemas.microsoft.com/office/powerpoint/2010/main" val="119511035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ABE RI website </a:t>
            </a:r>
            <a:r>
              <a:rPr lang="en-US" dirty="0">
                <a:hlinkClick r:id="rId2"/>
              </a:rPr>
              <a:t>https://amgenbiotechexperience.net/rhodeisland/node/511</a:t>
            </a:r>
            <a:endParaRPr lang="en-US" dirty="0"/>
          </a:p>
          <a:p>
            <a:pPr lvl="1"/>
            <a:r>
              <a:rPr lang="en-US" sz="2400" dirty="0"/>
              <a:t>Access directly or though the Amgen Biotech Experience Website  (register)</a:t>
            </a:r>
            <a:endParaRPr lang="en-US" dirty="0"/>
          </a:p>
          <a:p>
            <a:r>
              <a:rPr lang="en-US" dirty="0"/>
              <a:t>ABE RI website</a:t>
            </a:r>
          </a:p>
          <a:p>
            <a:pPr lvl="1"/>
            <a:r>
              <a:rPr lang="en-US" dirty="0"/>
              <a:t>Resources for each lab: 1, 2a, 4a, 5  and 6 and Colony PCR</a:t>
            </a:r>
          </a:p>
          <a:p>
            <a:pPr lvl="1"/>
            <a:r>
              <a:rPr lang="en-US" dirty="0"/>
              <a:t>Quick guides for Gel making and resource binder information</a:t>
            </a:r>
          </a:p>
          <a:p>
            <a:pPr lvl="1"/>
            <a:r>
              <a:rPr lang="en-US" dirty="0"/>
              <a:t>Videos to be coming ( we hope)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ABE RI Resources</a:t>
            </a:r>
          </a:p>
        </p:txBody>
      </p:sp>
    </p:spTree>
    <p:extLst>
      <p:ext uri="{BB962C8B-B14F-4D97-AF65-F5344CB8AC3E}">
        <p14:creationId xmlns:p14="http://schemas.microsoft.com/office/powerpoint/2010/main" val="153606343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ABE RI PI </a:t>
            </a:r>
            <a:r>
              <a:rPr lang="en-US"/>
              <a:t>and Director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Doreen Osgood, </a:t>
            </a:r>
            <a:r>
              <a:rPr lang="en-US" dirty="0" err="1"/>
              <a:t>ms,pHd</a:t>
            </a:r>
            <a:r>
              <a:rPr lang="en-US" dirty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4" y="875488"/>
            <a:ext cx="9921913" cy="2256817"/>
          </a:xfrm>
          <a:solidFill>
            <a:schemeClr val="tx1">
              <a:alpha val="21000"/>
            </a:schemeClr>
          </a:solidFill>
        </p:spPr>
        <p:txBody>
          <a:bodyPr/>
          <a:lstStyle/>
          <a:p>
            <a:r>
              <a:rPr lang="en-US" dirty="0"/>
              <a:t>ABE lab Manual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06E83B-F108-D93A-55F3-92FD093D6D10}"/>
              </a:ext>
            </a:extLst>
          </p:cNvPr>
          <p:cNvSpPr txBox="1"/>
          <p:nvPr/>
        </p:nvSpPr>
        <p:spPr>
          <a:xfrm>
            <a:off x="5981700" y="1762125"/>
            <a:ext cx="3000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A50021"/>
                </a:solidFill>
              </a:rPr>
              <a:t>M3rlot!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2E62DA-9B57-7D5E-1ADF-99DC71F6E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8299" y="1762125"/>
            <a:ext cx="828675" cy="118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8484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665A4FF-2049-10FD-C909-3FFCC67215F3}"/>
              </a:ext>
            </a:extLst>
          </p:cNvPr>
          <p:cNvSpPr txBox="1"/>
          <p:nvPr/>
        </p:nvSpPr>
        <p:spPr>
          <a:xfrm>
            <a:off x="226141" y="74547"/>
            <a:ext cx="11631563" cy="689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rgbClr val="414042"/>
                </a:solidFill>
                <a:latin typeface="IBM Plex Sans" panose="020B0503050203000203" pitchFamily="34" charset="0"/>
              </a:rPr>
              <a:t>View the entire </a:t>
            </a:r>
            <a:r>
              <a:rPr lang="en-US" i="1" dirty="0">
                <a:solidFill>
                  <a:srgbClr val="414042"/>
                </a:solidFill>
                <a:latin typeface="IBM Plex Sans" panose="020B0503050203000203" pitchFamily="34" charset="0"/>
              </a:rPr>
              <a:t>Foundations of Biotech </a:t>
            </a:r>
            <a:r>
              <a:rPr lang="en-US" dirty="0">
                <a:solidFill>
                  <a:srgbClr val="414042"/>
                </a:solidFill>
                <a:latin typeface="IBM Plex Sans" panose="020B0503050203000203" pitchFamily="34" charset="0"/>
              </a:rPr>
              <a:t>package of materials (all of the below sequences are included):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0063C3"/>
                </a:solidFill>
                <a:latin typeface="IBM Plex Sans" panose="020B0503050203000203" pitchFamily="34" charset="0"/>
                <a:hlinkClick r:id="rId2"/>
              </a:rPr>
              <a:t>Teacher Guide</a:t>
            </a:r>
            <a:r>
              <a:rPr lang="en-US" dirty="0">
                <a:solidFill>
                  <a:srgbClr val="414042"/>
                </a:solidFill>
                <a:latin typeface="IBM Plex Sans" panose="020B0503050203000203" pitchFamily="34" charset="0"/>
              </a:rPr>
              <a:t> [7 MB] </a:t>
            </a:r>
            <a:r>
              <a:rPr lang="en-US" i="1" dirty="0">
                <a:solidFill>
                  <a:srgbClr val="414042"/>
                </a:solidFill>
                <a:latin typeface="IBM Plex Sans" panose="020B0503050203000203" pitchFamily="34" charset="0"/>
              </a:rPr>
              <a:t>(password protected) </a:t>
            </a:r>
            <a:r>
              <a:rPr lang="en-US" dirty="0">
                <a:solidFill>
                  <a:srgbClr val="414042"/>
                </a:solidFill>
                <a:latin typeface="IBM Plex Sans" panose="020B0503050203000203" pitchFamily="34" charset="0"/>
              </a:rPr>
              <a:t>| </a:t>
            </a:r>
            <a:r>
              <a:rPr lang="en-US" u="sng" dirty="0">
                <a:solidFill>
                  <a:srgbClr val="0063C3"/>
                </a:solidFill>
                <a:latin typeface="IBM Plex Sans" panose="020B0503050203000203" pitchFamily="34" charset="0"/>
                <a:hlinkClick r:id="rId3"/>
              </a:rPr>
              <a:t>La </a:t>
            </a:r>
            <a:r>
              <a:rPr lang="en-US" u="sng" dirty="0" err="1">
                <a:solidFill>
                  <a:srgbClr val="0063C3"/>
                </a:solidFill>
                <a:latin typeface="IBM Plex Sans" panose="020B0503050203000203" pitchFamily="34" charset="0"/>
                <a:hlinkClick r:id="rId3"/>
              </a:rPr>
              <a:t>Guía</a:t>
            </a:r>
            <a:r>
              <a:rPr lang="en-US" u="sng" dirty="0">
                <a:solidFill>
                  <a:srgbClr val="0063C3"/>
                </a:solidFill>
                <a:latin typeface="IBM Plex Sans" panose="020B0503050203000203" pitchFamily="34" charset="0"/>
                <a:hlinkClick r:id="rId3"/>
              </a:rPr>
              <a:t> del </a:t>
            </a:r>
            <a:r>
              <a:rPr lang="en-US" u="sng" dirty="0" err="1">
                <a:solidFill>
                  <a:srgbClr val="0063C3"/>
                </a:solidFill>
                <a:latin typeface="IBM Plex Sans" panose="020B0503050203000203" pitchFamily="34" charset="0"/>
                <a:hlinkClick r:id="rId3"/>
              </a:rPr>
              <a:t>profesor</a:t>
            </a:r>
            <a:r>
              <a:rPr lang="en-US" u="sng" dirty="0">
                <a:solidFill>
                  <a:srgbClr val="0063C3"/>
                </a:solidFill>
                <a:latin typeface="IBM Plex Sans" panose="020B0503050203000203" pitchFamily="34" charset="0"/>
                <a:hlinkClick r:id="rId3"/>
              </a:rPr>
              <a:t>—</a:t>
            </a:r>
            <a:r>
              <a:rPr lang="en-US" u="sng" dirty="0" err="1">
                <a:solidFill>
                  <a:srgbClr val="0063C3"/>
                </a:solidFill>
                <a:latin typeface="IBM Plex Sans" panose="020B0503050203000203" pitchFamily="34" charset="0"/>
                <a:hlinkClick r:id="rId3"/>
              </a:rPr>
              <a:t>todas</a:t>
            </a:r>
            <a:r>
              <a:rPr lang="en-US" u="sng" dirty="0">
                <a:solidFill>
                  <a:srgbClr val="0063C3"/>
                </a:solidFill>
                <a:latin typeface="IBM Plex Sans" panose="020B0503050203000203" pitchFamily="34" charset="0"/>
                <a:hlinkClick r:id="rId3"/>
              </a:rPr>
              <a:t> </a:t>
            </a:r>
            <a:r>
              <a:rPr lang="en-US" u="sng" dirty="0" err="1">
                <a:solidFill>
                  <a:srgbClr val="0063C3"/>
                </a:solidFill>
                <a:latin typeface="IBM Plex Sans" panose="020B0503050203000203" pitchFamily="34" charset="0"/>
                <a:hlinkClick r:id="rId3"/>
              </a:rPr>
              <a:t>secuencias</a:t>
            </a:r>
            <a:r>
              <a:rPr lang="en-US" dirty="0">
                <a:solidFill>
                  <a:srgbClr val="414042"/>
                </a:solidFill>
                <a:latin typeface="IBM Plex Sans" panose="020B0503050203000203" pitchFamily="34" charset="0"/>
              </a:rPr>
              <a:t> </a:t>
            </a:r>
            <a:r>
              <a:rPr lang="en-US" i="1" dirty="0">
                <a:solidFill>
                  <a:srgbClr val="414042"/>
                </a:solidFill>
                <a:latin typeface="IBM Plex Sans" panose="020B0503050203000203" pitchFamily="34" charset="0"/>
              </a:rPr>
              <a:t>(</a:t>
            </a:r>
            <a:r>
              <a:rPr lang="en-US" i="1" dirty="0" err="1">
                <a:solidFill>
                  <a:srgbClr val="414042"/>
                </a:solidFill>
                <a:latin typeface="IBM Plex Sans" panose="020B0503050203000203" pitchFamily="34" charset="0"/>
              </a:rPr>
              <a:t>protección</a:t>
            </a:r>
            <a:r>
              <a:rPr lang="en-US" i="1" dirty="0">
                <a:solidFill>
                  <a:srgbClr val="414042"/>
                </a:solidFill>
                <a:latin typeface="IBM Plex Sans" panose="020B0503050203000203" pitchFamily="34" charset="0"/>
              </a:rPr>
              <a:t> </a:t>
            </a:r>
            <a:r>
              <a:rPr lang="en-US" i="1" dirty="0" err="1">
                <a:solidFill>
                  <a:srgbClr val="414042"/>
                </a:solidFill>
                <a:latin typeface="IBM Plex Sans" panose="020B0503050203000203" pitchFamily="34" charset="0"/>
              </a:rPr>
              <a:t>por</a:t>
            </a:r>
            <a:r>
              <a:rPr lang="en-US" i="1" dirty="0">
                <a:solidFill>
                  <a:srgbClr val="414042"/>
                </a:solidFill>
                <a:latin typeface="IBM Plex Sans" panose="020B0503050203000203" pitchFamily="34" charset="0"/>
              </a:rPr>
              <a:t> </a:t>
            </a:r>
            <a:r>
              <a:rPr lang="en-US" i="1" dirty="0" err="1">
                <a:solidFill>
                  <a:srgbClr val="414042"/>
                </a:solidFill>
                <a:latin typeface="IBM Plex Sans" panose="020B0503050203000203" pitchFamily="34" charset="0"/>
              </a:rPr>
              <a:t>contraseña</a:t>
            </a:r>
            <a:r>
              <a:rPr lang="en-US" i="1" dirty="0">
                <a:solidFill>
                  <a:srgbClr val="414042"/>
                </a:solidFill>
                <a:latin typeface="IBM Plex Sans" panose="020B0503050203000203" pitchFamily="34" charset="0"/>
              </a:rPr>
              <a:t>)</a:t>
            </a:r>
            <a:endParaRPr lang="en-US" dirty="0">
              <a:solidFill>
                <a:srgbClr val="414042"/>
              </a:solidFill>
              <a:latin typeface="IBM Plex Sans" panose="020B050305020300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0063C3"/>
                </a:solidFill>
                <a:latin typeface="IBM Plex Sans" panose="020B0503050203000203" pitchFamily="34" charset="0"/>
                <a:hlinkClick r:id="rId4"/>
              </a:rPr>
              <a:t>Student Guide</a:t>
            </a:r>
            <a:r>
              <a:rPr lang="en-US" dirty="0">
                <a:solidFill>
                  <a:srgbClr val="414042"/>
                </a:solidFill>
                <a:latin typeface="IBM Plex Sans" panose="020B0503050203000203" pitchFamily="34" charset="0"/>
              </a:rPr>
              <a:t> [6 MB] | </a:t>
            </a:r>
            <a:r>
              <a:rPr lang="en-US" u="sng" dirty="0">
                <a:solidFill>
                  <a:srgbClr val="0063C3"/>
                </a:solidFill>
                <a:latin typeface="IBM Plex Sans" panose="020B0503050203000203" pitchFamily="34" charset="0"/>
                <a:hlinkClick r:id="rId5"/>
              </a:rPr>
              <a:t>La </a:t>
            </a:r>
            <a:r>
              <a:rPr lang="en-US" u="sng" dirty="0" err="1">
                <a:solidFill>
                  <a:srgbClr val="0063C3"/>
                </a:solidFill>
                <a:latin typeface="IBM Plex Sans" panose="020B0503050203000203" pitchFamily="34" charset="0"/>
                <a:hlinkClick r:id="rId5"/>
              </a:rPr>
              <a:t>Guía</a:t>
            </a:r>
            <a:r>
              <a:rPr lang="en-US" u="sng" dirty="0">
                <a:solidFill>
                  <a:srgbClr val="0063C3"/>
                </a:solidFill>
                <a:latin typeface="IBM Plex Sans" panose="020B0503050203000203" pitchFamily="34" charset="0"/>
                <a:hlinkClick r:id="rId5"/>
              </a:rPr>
              <a:t> del </a:t>
            </a:r>
            <a:r>
              <a:rPr lang="en-US" u="sng" dirty="0" err="1">
                <a:solidFill>
                  <a:srgbClr val="0063C3"/>
                </a:solidFill>
                <a:latin typeface="IBM Plex Sans" panose="020B0503050203000203" pitchFamily="34" charset="0"/>
                <a:hlinkClick r:id="rId5"/>
              </a:rPr>
              <a:t>estudiante</a:t>
            </a:r>
            <a:r>
              <a:rPr lang="en-US" u="sng" dirty="0">
                <a:solidFill>
                  <a:srgbClr val="0063C3"/>
                </a:solidFill>
                <a:latin typeface="IBM Plex Sans" panose="020B0503050203000203" pitchFamily="34" charset="0"/>
                <a:hlinkClick r:id="rId5"/>
              </a:rPr>
              <a:t>—</a:t>
            </a:r>
            <a:r>
              <a:rPr lang="en-US" u="sng" dirty="0" err="1">
                <a:solidFill>
                  <a:srgbClr val="0063C3"/>
                </a:solidFill>
                <a:latin typeface="IBM Plex Sans" panose="020B0503050203000203" pitchFamily="34" charset="0"/>
                <a:hlinkClick r:id="rId5"/>
              </a:rPr>
              <a:t>todas</a:t>
            </a:r>
            <a:r>
              <a:rPr lang="en-US" u="sng" dirty="0">
                <a:solidFill>
                  <a:srgbClr val="0063C3"/>
                </a:solidFill>
                <a:latin typeface="IBM Plex Sans" panose="020B0503050203000203" pitchFamily="34" charset="0"/>
                <a:hlinkClick r:id="rId5"/>
              </a:rPr>
              <a:t> </a:t>
            </a:r>
            <a:r>
              <a:rPr lang="en-US" u="sng" dirty="0" err="1">
                <a:solidFill>
                  <a:srgbClr val="0063C3"/>
                </a:solidFill>
                <a:latin typeface="IBM Plex Sans" panose="020B0503050203000203" pitchFamily="34" charset="0"/>
                <a:hlinkClick r:id="rId5"/>
              </a:rPr>
              <a:t>secuencias</a:t>
            </a:r>
            <a:endParaRPr lang="en-US" dirty="0">
              <a:solidFill>
                <a:srgbClr val="414042"/>
              </a:solidFill>
              <a:latin typeface="IBM Plex Sans" panose="020B0503050203000203" pitchFamily="34" charset="0"/>
            </a:endParaRPr>
          </a:p>
          <a:p>
            <a:pPr algn="l"/>
            <a:endParaRPr lang="en-US" b="1" dirty="0">
              <a:solidFill>
                <a:srgbClr val="157493"/>
              </a:solidFill>
              <a:latin typeface="IBM Plex Sans" panose="020B0503050203000203" pitchFamily="34" charset="0"/>
            </a:endParaRPr>
          </a:p>
          <a:p>
            <a:pPr algn="l"/>
            <a:endParaRPr lang="en-US" b="1" dirty="0">
              <a:solidFill>
                <a:srgbClr val="157493"/>
              </a:solidFill>
              <a:latin typeface="IBM Plex Sans" panose="020B0503050203000203" pitchFamily="34" charset="0"/>
            </a:endParaRPr>
          </a:p>
          <a:p>
            <a:pPr algn="l"/>
            <a:r>
              <a:rPr lang="en-US" b="1" dirty="0">
                <a:solidFill>
                  <a:srgbClr val="157493"/>
                </a:solidFill>
                <a:latin typeface="IBM Plex Sans" panose="020B0503050203000203" pitchFamily="34" charset="0"/>
              </a:rPr>
              <a:t>SEQUENCE OPTIONS</a:t>
            </a:r>
          </a:p>
          <a:p>
            <a:pPr algn="l"/>
            <a:r>
              <a:rPr lang="en-US" b="1" dirty="0">
                <a:solidFill>
                  <a:srgbClr val="157493"/>
                </a:solidFill>
                <a:latin typeface="IBM Plex Sans" panose="020B0503050203000203" pitchFamily="34" charset="0"/>
              </a:rPr>
              <a:t>Abridged Genetic Engineering Sequence (16–18 class sessions)</a:t>
            </a:r>
          </a:p>
          <a:p>
            <a:pPr algn="l"/>
            <a:r>
              <a:rPr lang="en-US" dirty="0">
                <a:solidFill>
                  <a:srgbClr val="414042"/>
                </a:solidFill>
                <a:latin typeface="IBM Plex Sans" panose="020B0503050203000203" pitchFamily="34" charset="0"/>
              </a:rPr>
              <a:t>The </a:t>
            </a:r>
            <a:r>
              <a:rPr lang="en-US" i="1" dirty="0">
                <a:solidFill>
                  <a:srgbClr val="414042"/>
                </a:solidFill>
                <a:latin typeface="IBM Plex Sans" panose="020B0503050203000203" pitchFamily="34" charset="0"/>
              </a:rPr>
              <a:t>Abridged Genetic Engineering Sequence </a:t>
            </a:r>
            <a:r>
              <a:rPr lang="en-US" dirty="0">
                <a:solidFill>
                  <a:srgbClr val="414042"/>
                </a:solidFill>
                <a:latin typeface="IBM Plex Sans" panose="020B0503050203000203" pitchFamily="34" charset="0"/>
              </a:rPr>
              <a:t>is identical to the </a:t>
            </a:r>
            <a:r>
              <a:rPr lang="en-US" i="1" dirty="0">
                <a:solidFill>
                  <a:srgbClr val="414042"/>
                </a:solidFill>
                <a:latin typeface="IBM Plex Sans" panose="020B0503050203000203" pitchFamily="34" charset="0"/>
              </a:rPr>
              <a:t>Complete Genetic Engineering Sequence</a:t>
            </a:r>
            <a:r>
              <a:rPr lang="en-US" dirty="0">
                <a:solidFill>
                  <a:srgbClr val="414042"/>
                </a:solidFill>
                <a:latin typeface="IBM Plex Sans" panose="020B0503050203000203" pitchFamily="34" charset="0"/>
              </a:rPr>
              <a:t> except that students are provided with the recombinant plasmid rather than creating it themselves.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0063C3"/>
                </a:solidFill>
                <a:latin typeface="IBM Plex Sans" panose="020B0503050203000203" pitchFamily="34" charset="0"/>
                <a:hlinkClick r:id="rId6"/>
              </a:rPr>
              <a:t>Teacher Guide</a:t>
            </a:r>
            <a:r>
              <a:rPr lang="en-US" i="1" dirty="0">
                <a:solidFill>
                  <a:srgbClr val="414042"/>
                </a:solidFill>
                <a:latin typeface="IBM Plex Sans" panose="020B0503050203000203" pitchFamily="34" charset="0"/>
              </a:rPr>
              <a:t> (password protected) </a:t>
            </a:r>
            <a:r>
              <a:rPr lang="en-US" b="1" dirty="0">
                <a:solidFill>
                  <a:srgbClr val="A50021"/>
                </a:solidFill>
              </a:rPr>
              <a:t>M3rlot!</a:t>
            </a:r>
            <a:endParaRPr lang="en-US" dirty="0">
              <a:solidFill>
                <a:srgbClr val="414042"/>
              </a:solidFill>
              <a:latin typeface="IBM Plex Sans" panose="020B050305020300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0063C3"/>
                </a:solidFill>
                <a:latin typeface="IBM Plex Sans" panose="020B0503050203000203" pitchFamily="34" charset="0"/>
                <a:hlinkClick r:id="rId7"/>
              </a:rPr>
              <a:t>Student Guide</a:t>
            </a:r>
            <a:endParaRPr lang="en-US" dirty="0">
              <a:solidFill>
                <a:srgbClr val="414042"/>
              </a:solidFill>
              <a:latin typeface="IBM Plex Sans" panose="020B0503050203000203" pitchFamily="34" charset="0"/>
            </a:endParaRPr>
          </a:p>
          <a:p>
            <a:pPr algn="l"/>
            <a:r>
              <a:rPr lang="en-US" dirty="0">
                <a:solidFill>
                  <a:srgbClr val="414042"/>
                </a:solidFill>
                <a:latin typeface="IBM Plex Sans" panose="020B0503050203000203" pitchFamily="34" charset="0"/>
              </a:rPr>
              <a:t>Related Resources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0063C3"/>
                </a:solidFill>
                <a:latin typeface="IBM Plex Sans" panose="020B0503050203000203" pitchFamily="34" charset="0"/>
                <a:hlinkClick r:id="rId8"/>
              </a:rPr>
              <a:t>List of Laboratory Reagents</a:t>
            </a:r>
            <a:endParaRPr lang="en-US" dirty="0">
              <a:solidFill>
                <a:srgbClr val="414042"/>
              </a:solidFill>
              <a:latin typeface="IBM Plex Sans" panose="020B050305020300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0063C3"/>
                </a:solidFill>
                <a:latin typeface="IBM Plex Sans" panose="020B0503050203000203" pitchFamily="34" charset="0"/>
                <a:hlinkClick r:id="rId9"/>
              </a:rPr>
              <a:t>Abridged Genetic Engineering Pathway PowerPoint</a:t>
            </a:r>
            <a:endParaRPr lang="en-US" dirty="0">
              <a:solidFill>
                <a:srgbClr val="414042"/>
              </a:solidFill>
              <a:latin typeface="IBM Plex Sans" panose="020B050305020300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0063C3"/>
                </a:solidFill>
                <a:latin typeface="IBM Plex Sans" panose="020B0503050203000203" pitchFamily="34" charset="0"/>
                <a:hlinkClick r:id="rId10"/>
              </a:rPr>
              <a:t>List of Laboratory Reagents</a:t>
            </a:r>
            <a:endParaRPr lang="en-US" u="sng" dirty="0">
              <a:solidFill>
                <a:srgbClr val="0063C3"/>
              </a:solidFill>
              <a:latin typeface="IBM Plex Sans" panose="020B0503050203000203" pitchFamily="34" charset="0"/>
            </a:endParaRPr>
          </a:p>
          <a:p>
            <a:pPr algn="l"/>
            <a:endParaRPr lang="en-US" u="sng" dirty="0">
              <a:solidFill>
                <a:srgbClr val="0063C3"/>
              </a:solidFill>
              <a:latin typeface="IBM Plex Sans" panose="020B0503050203000203" pitchFamily="34" charset="0"/>
            </a:endParaRPr>
          </a:p>
          <a:p>
            <a:pPr algn="l"/>
            <a:endParaRPr lang="en-US" dirty="0">
              <a:solidFill>
                <a:srgbClr val="414042"/>
              </a:solidFill>
              <a:latin typeface="IBM Plex Sans" panose="020B0503050203000203" pitchFamily="34" charset="0"/>
            </a:endParaRPr>
          </a:p>
          <a:p>
            <a:pPr algn="l"/>
            <a:r>
              <a:rPr lang="en-US" b="1" dirty="0">
                <a:solidFill>
                  <a:srgbClr val="157493"/>
                </a:solidFill>
                <a:latin typeface="IBM Plex Sans" panose="020B0503050203000203" pitchFamily="34" charset="0"/>
              </a:rPr>
              <a:t>Colony PCR (1–2 class sessions)</a:t>
            </a:r>
          </a:p>
          <a:p>
            <a:pPr algn="l"/>
            <a:r>
              <a:rPr lang="en-US" dirty="0">
                <a:solidFill>
                  <a:srgbClr val="414042"/>
                </a:solidFill>
                <a:latin typeface="IBM Plex Sans" panose="020B0503050203000203" pitchFamily="34" charset="0"/>
              </a:rPr>
              <a:t>The </a:t>
            </a:r>
            <a:r>
              <a:rPr lang="en-US" i="1" dirty="0">
                <a:solidFill>
                  <a:srgbClr val="414042"/>
                </a:solidFill>
                <a:latin typeface="IBM Plex Sans" panose="020B0503050203000203" pitchFamily="34" charset="0"/>
              </a:rPr>
              <a:t>Colony PCR</a:t>
            </a:r>
            <a:r>
              <a:rPr lang="en-US" dirty="0">
                <a:solidFill>
                  <a:srgbClr val="414042"/>
                </a:solidFill>
                <a:latin typeface="IBM Plex Sans" panose="020B0503050203000203" pitchFamily="34" charset="0"/>
              </a:rPr>
              <a:t> lab is designed to be used as part of </a:t>
            </a:r>
            <a:r>
              <a:rPr lang="en-US" i="1" dirty="0">
                <a:solidFill>
                  <a:srgbClr val="414042"/>
                </a:solidFill>
                <a:latin typeface="IBM Plex Sans" panose="020B0503050203000203" pitchFamily="34" charset="0"/>
              </a:rPr>
              <a:t>Foundations of Biotech</a:t>
            </a:r>
            <a:r>
              <a:rPr lang="en-US" dirty="0">
                <a:solidFill>
                  <a:srgbClr val="414042"/>
                </a:solidFill>
                <a:latin typeface="IBM Plex Sans" panose="020B0503050203000203" pitchFamily="34" charset="0"/>
              </a:rPr>
              <a:t>. In this lab, students sample a colony from one of their plates and perform PCR on it to confirm the presence of the desired plasmid.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0063C3"/>
                </a:solidFill>
                <a:latin typeface="IBM Plex Sans" panose="020B0503050203000203" pitchFamily="34" charset="0"/>
                <a:hlinkClick r:id="rId11"/>
              </a:rPr>
              <a:t>Teacher Guide</a:t>
            </a:r>
            <a:r>
              <a:rPr lang="en-US" dirty="0">
                <a:solidFill>
                  <a:srgbClr val="414042"/>
                </a:solidFill>
                <a:latin typeface="IBM Plex Sans" panose="020B0503050203000203" pitchFamily="34" charset="0"/>
              </a:rPr>
              <a:t> </a:t>
            </a:r>
            <a:r>
              <a:rPr lang="en-US" i="1" dirty="0">
                <a:solidFill>
                  <a:srgbClr val="414042"/>
                </a:solidFill>
                <a:latin typeface="IBM Plex Sans" panose="020B0503050203000203" pitchFamily="34" charset="0"/>
              </a:rPr>
              <a:t>(password protected) </a:t>
            </a:r>
            <a:r>
              <a:rPr lang="en-US" dirty="0">
                <a:solidFill>
                  <a:srgbClr val="414042"/>
                </a:solidFill>
                <a:latin typeface="IBM Plex Sans" panose="020B0503050203000203" pitchFamily="34" charset="0"/>
              </a:rPr>
              <a:t>| </a:t>
            </a:r>
            <a:r>
              <a:rPr lang="en-US" u="sng" dirty="0" err="1">
                <a:solidFill>
                  <a:srgbClr val="0063C3"/>
                </a:solidFill>
                <a:latin typeface="IBM Plex Sans" panose="020B0503050203000203" pitchFamily="34" charset="0"/>
                <a:hlinkClick r:id="rId12"/>
              </a:rPr>
              <a:t>Guía</a:t>
            </a:r>
            <a:r>
              <a:rPr lang="en-US" u="sng" dirty="0">
                <a:solidFill>
                  <a:srgbClr val="0063C3"/>
                </a:solidFill>
                <a:latin typeface="IBM Plex Sans" panose="020B0503050203000203" pitchFamily="34" charset="0"/>
                <a:hlinkClick r:id="rId12"/>
              </a:rPr>
              <a:t> para </a:t>
            </a:r>
            <a:r>
              <a:rPr lang="en-US" u="sng" dirty="0" err="1">
                <a:solidFill>
                  <a:srgbClr val="0063C3"/>
                </a:solidFill>
                <a:latin typeface="IBM Plex Sans" panose="020B0503050203000203" pitchFamily="34" charset="0"/>
                <a:hlinkClick r:id="rId12"/>
              </a:rPr>
              <a:t>el</a:t>
            </a:r>
            <a:r>
              <a:rPr lang="en-US" u="sng" dirty="0">
                <a:solidFill>
                  <a:srgbClr val="0063C3"/>
                </a:solidFill>
                <a:latin typeface="IBM Plex Sans" panose="020B0503050203000203" pitchFamily="34" charset="0"/>
                <a:hlinkClick r:id="rId12"/>
              </a:rPr>
              <a:t> </a:t>
            </a:r>
            <a:r>
              <a:rPr lang="en-US" u="sng" dirty="0" err="1">
                <a:solidFill>
                  <a:srgbClr val="0063C3"/>
                </a:solidFill>
                <a:latin typeface="IBM Plex Sans" panose="020B0503050203000203" pitchFamily="34" charset="0"/>
                <a:hlinkClick r:id="rId12"/>
              </a:rPr>
              <a:t>profesor</a:t>
            </a:r>
            <a:r>
              <a:rPr lang="en-US" dirty="0">
                <a:solidFill>
                  <a:srgbClr val="414042"/>
                </a:solidFill>
                <a:latin typeface="IBM Plex Sans" panose="020B0503050203000203" pitchFamily="34" charset="0"/>
              </a:rPr>
              <a:t> </a:t>
            </a:r>
            <a:r>
              <a:rPr lang="en-US" i="1" dirty="0">
                <a:solidFill>
                  <a:srgbClr val="414042"/>
                </a:solidFill>
                <a:latin typeface="IBM Plex Sans" panose="020B0503050203000203" pitchFamily="34" charset="0"/>
              </a:rPr>
              <a:t>(</a:t>
            </a:r>
            <a:r>
              <a:rPr lang="en-US" i="1" dirty="0" err="1">
                <a:solidFill>
                  <a:srgbClr val="414042"/>
                </a:solidFill>
                <a:latin typeface="IBM Plex Sans" panose="020B0503050203000203" pitchFamily="34" charset="0"/>
              </a:rPr>
              <a:t>protección</a:t>
            </a:r>
            <a:r>
              <a:rPr lang="en-US" i="1" dirty="0">
                <a:solidFill>
                  <a:srgbClr val="414042"/>
                </a:solidFill>
                <a:latin typeface="IBM Plex Sans" panose="020B0503050203000203" pitchFamily="34" charset="0"/>
              </a:rPr>
              <a:t> </a:t>
            </a:r>
            <a:r>
              <a:rPr lang="en-US" i="1" dirty="0" err="1">
                <a:solidFill>
                  <a:srgbClr val="414042"/>
                </a:solidFill>
                <a:latin typeface="IBM Plex Sans" panose="020B0503050203000203" pitchFamily="34" charset="0"/>
              </a:rPr>
              <a:t>por</a:t>
            </a:r>
            <a:r>
              <a:rPr lang="en-US" i="1" dirty="0">
                <a:solidFill>
                  <a:srgbClr val="414042"/>
                </a:solidFill>
                <a:latin typeface="IBM Plex Sans" panose="020B0503050203000203" pitchFamily="34" charset="0"/>
              </a:rPr>
              <a:t> </a:t>
            </a:r>
            <a:r>
              <a:rPr lang="en-US" i="1" dirty="0" err="1">
                <a:solidFill>
                  <a:srgbClr val="414042"/>
                </a:solidFill>
                <a:latin typeface="IBM Plex Sans" panose="020B0503050203000203" pitchFamily="34" charset="0"/>
              </a:rPr>
              <a:t>contraseña</a:t>
            </a:r>
            <a:r>
              <a:rPr lang="en-US" i="1" dirty="0">
                <a:solidFill>
                  <a:srgbClr val="414042"/>
                </a:solidFill>
                <a:latin typeface="IBM Plex Sans" panose="020B0503050203000203" pitchFamily="34" charset="0"/>
              </a:rPr>
              <a:t>)</a:t>
            </a:r>
            <a:endParaRPr lang="en-US" dirty="0">
              <a:solidFill>
                <a:srgbClr val="414042"/>
              </a:solidFill>
              <a:latin typeface="IBM Plex Sans" panose="020B050305020300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0063C3"/>
                </a:solidFill>
                <a:latin typeface="IBM Plex Sans" panose="020B0503050203000203" pitchFamily="34" charset="0"/>
                <a:hlinkClick r:id="rId13"/>
              </a:rPr>
              <a:t>Student Guide</a:t>
            </a:r>
            <a:r>
              <a:rPr lang="en-US" dirty="0">
                <a:solidFill>
                  <a:srgbClr val="414042"/>
                </a:solidFill>
                <a:latin typeface="IBM Plex Sans" panose="020B0503050203000203" pitchFamily="34" charset="0"/>
              </a:rPr>
              <a:t> | </a:t>
            </a:r>
            <a:r>
              <a:rPr lang="en-US" u="sng" dirty="0" err="1">
                <a:solidFill>
                  <a:srgbClr val="0063C3"/>
                </a:solidFill>
                <a:latin typeface="IBM Plex Sans" panose="020B0503050203000203" pitchFamily="34" charset="0"/>
                <a:hlinkClick r:id="rId14"/>
              </a:rPr>
              <a:t>Guía</a:t>
            </a:r>
            <a:r>
              <a:rPr lang="en-US" u="sng" dirty="0">
                <a:solidFill>
                  <a:srgbClr val="0063C3"/>
                </a:solidFill>
                <a:latin typeface="IBM Plex Sans" panose="020B0503050203000203" pitchFamily="34" charset="0"/>
                <a:hlinkClick r:id="rId14"/>
              </a:rPr>
              <a:t> para </a:t>
            </a:r>
            <a:r>
              <a:rPr lang="en-US" u="sng" dirty="0" err="1">
                <a:solidFill>
                  <a:srgbClr val="0063C3"/>
                </a:solidFill>
                <a:latin typeface="IBM Plex Sans" panose="020B0503050203000203" pitchFamily="34" charset="0"/>
                <a:hlinkClick r:id="rId14"/>
              </a:rPr>
              <a:t>el</a:t>
            </a:r>
            <a:r>
              <a:rPr lang="en-US" u="sng" dirty="0">
                <a:solidFill>
                  <a:srgbClr val="0063C3"/>
                </a:solidFill>
                <a:latin typeface="IBM Plex Sans" panose="020B0503050203000203" pitchFamily="34" charset="0"/>
                <a:hlinkClick r:id="rId14"/>
              </a:rPr>
              <a:t> </a:t>
            </a:r>
            <a:r>
              <a:rPr lang="en-US" u="sng" dirty="0" err="1">
                <a:solidFill>
                  <a:srgbClr val="0063C3"/>
                </a:solidFill>
                <a:latin typeface="IBM Plex Sans" panose="020B0503050203000203" pitchFamily="34" charset="0"/>
                <a:hlinkClick r:id="rId14"/>
              </a:rPr>
              <a:t>estudiante</a:t>
            </a:r>
            <a:endParaRPr lang="en-US" dirty="0">
              <a:solidFill>
                <a:srgbClr val="414042"/>
              </a:solidFill>
              <a:latin typeface="IBM Plex Sans" panose="020B0503050203000203" pitchFamily="34" charset="0"/>
            </a:endParaRPr>
          </a:p>
          <a:p>
            <a:br>
              <a:rPr lang="en-US" sz="1400" dirty="0"/>
            </a:b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1034552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en-US" dirty="0"/>
              <a:t>Manuals/Guides</a:t>
            </a:r>
          </a:p>
          <a:p>
            <a:pPr lvl="1"/>
            <a:r>
              <a:rPr lang="en-US" altLang="en-US" dirty="0"/>
              <a:t>All sequences available online for print</a:t>
            </a:r>
          </a:p>
          <a:p>
            <a:pPr lvl="2"/>
            <a:r>
              <a:rPr lang="en-US" altLang="en-US" dirty="0"/>
              <a:t>Website; curriculum; teacher/student guides</a:t>
            </a:r>
          </a:p>
          <a:p>
            <a:pPr lvl="2"/>
            <a:r>
              <a:rPr lang="en-US" altLang="en-US" dirty="0"/>
              <a:t>Teacher guide password protected: </a:t>
            </a:r>
          </a:p>
          <a:p>
            <a:pPr lvl="3"/>
            <a:r>
              <a:rPr lang="en-US" altLang="en-US" dirty="0"/>
              <a:t>M3rlot!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using 2015; Begin at Tab 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Guides: Current 2019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811" y="3706999"/>
            <a:ext cx="41656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57384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Amgen_Theme">
  <a:themeElements>
    <a:clrScheme name="AmgenColors">
      <a:dk1>
        <a:srgbClr val="000000"/>
      </a:dk1>
      <a:lt1>
        <a:srgbClr val="FFFFFF"/>
      </a:lt1>
      <a:dk2>
        <a:srgbClr val="716F73"/>
      </a:dk2>
      <a:lt2>
        <a:srgbClr val="00BCE4"/>
      </a:lt2>
      <a:accent1>
        <a:srgbClr val="0063C3"/>
      </a:accent1>
      <a:accent2>
        <a:srgbClr val="88C765"/>
      </a:accent2>
      <a:accent3>
        <a:srgbClr val="F3C108"/>
      </a:accent3>
      <a:accent4>
        <a:srgbClr val="D34D2F"/>
      </a:accent4>
      <a:accent5>
        <a:srgbClr val="597B7C"/>
      </a:accent5>
      <a:accent6>
        <a:srgbClr val="005480"/>
      </a:accent6>
      <a:hlink>
        <a:srgbClr val="2DBCB6"/>
      </a:hlink>
      <a:folHlink>
        <a:srgbClr val="B2A97E"/>
      </a:folHlink>
    </a:clrScheme>
    <a:fontScheme name="Amgen Corporate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b="1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 cap="rnd">
          <a:solidFill>
            <a:schemeClr val="tx1"/>
          </a:solidFill>
          <a:tailEnd type="stealth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mgen_Theme" id="{039224E5-9757-494A-ACDD-188827DC9C93}" vid="{7766F715-8D91-404B-9D0F-0D7313E5562D}"/>
    </a:ext>
  </a:extLst>
</a:theme>
</file>

<file path=ppt/theme/theme2.xml><?xml version="1.0" encoding="utf-8"?>
<a:theme xmlns:a="http://schemas.openxmlformats.org/drawingml/2006/main" name="5_Amgen_Theme">
  <a:themeElements>
    <a:clrScheme name="AmgenColors">
      <a:dk1>
        <a:srgbClr val="000000"/>
      </a:dk1>
      <a:lt1>
        <a:srgbClr val="FFFFFF"/>
      </a:lt1>
      <a:dk2>
        <a:srgbClr val="716F73"/>
      </a:dk2>
      <a:lt2>
        <a:srgbClr val="00BCE4"/>
      </a:lt2>
      <a:accent1>
        <a:srgbClr val="0063C3"/>
      </a:accent1>
      <a:accent2>
        <a:srgbClr val="88C765"/>
      </a:accent2>
      <a:accent3>
        <a:srgbClr val="F3C108"/>
      </a:accent3>
      <a:accent4>
        <a:srgbClr val="D34D2F"/>
      </a:accent4>
      <a:accent5>
        <a:srgbClr val="597B7C"/>
      </a:accent5>
      <a:accent6>
        <a:srgbClr val="005480"/>
      </a:accent6>
      <a:hlink>
        <a:srgbClr val="2DBCB6"/>
      </a:hlink>
      <a:folHlink>
        <a:srgbClr val="B2A97E"/>
      </a:folHlink>
    </a:clrScheme>
    <a:fontScheme name="Amgen Corporate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b="1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 cap="rnd">
          <a:solidFill>
            <a:schemeClr val="tx1"/>
          </a:solidFill>
          <a:tailEnd type="stealth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mgen_Theme" id="{039224E5-9757-494A-ACDD-188827DC9C93}" vid="{7766F715-8D91-404B-9D0F-0D7313E5562D}"/>
    </a:ext>
  </a:extLst>
</a:theme>
</file>

<file path=ppt/theme/theme3.xml><?xml version="1.0" encoding="utf-8"?>
<a:theme xmlns:a="http://schemas.openxmlformats.org/drawingml/2006/main" name="6_Amgen_Theme">
  <a:themeElements>
    <a:clrScheme name="AmgenColors">
      <a:dk1>
        <a:srgbClr val="000000"/>
      </a:dk1>
      <a:lt1>
        <a:srgbClr val="FFFFFF"/>
      </a:lt1>
      <a:dk2>
        <a:srgbClr val="716F73"/>
      </a:dk2>
      <a:lt2>
        <a:srgbClr val="00BCE4"/>
      </a:lt2>
      <a:accent1>
        <a:srgbClr val="0063C3"/>
      </a:accent1>
      <a:accent2>
        <a:srgbClr val="88C765"/>
      </a:accent2>
      <a:accent3>
        <a:srgbClr val="F3C108"/>
      </a:accent3>
      <a:accent4>
        <a:srgbClr val="D34D2F"/>
      </a:accent4>
      <a:accent5>
        <a:srgbClr val="597B7C"/>
      </a:accent5>
      <a:accent6>
        <a:srgbClr val="005480"/>
      </a:accent6>
      <a:hlink>
        <a:srgbClr val="2DBCB6"/>
      </a:hlink>
      <a:folHlink>
        <a:srgbClr val="B2A97E"/>
      </a:folHlink>
    </a:clrScheme>
    <a:fontScheme name="Amgen Corporate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b="1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 cap="rnd">
          <a:solidFill>
            <a:schemeClr val="tx1"/>
          </a:solidFill>
          <a:tailEnd type="stealth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mgen_Theme" id="{7952B7BA-D4AC-45EE-A6FC-3CD83D0A4C46}" vid="{D9C70E0E-7DED-452A-B2FF-4E834E4E3518}"/>
    </a:ext>
  </a:extLst>
</a:theme>
</file>

<file path=ppt/theme/theme4.xml><?xml version="1.0" encoding="utf-8"?>
<a:theme xmlns:a="http://schemas.openxmlformats.org/drawingml/2006/main" name="7_Amgen_Theme">
  <a:themeElements>
    <a:clrScheme name="AmgenColors">
      <a:dk1>
        <a:srgbClr val="000000"/>
      </a:dk1>
      <a:lt1>
        <a:srgbClr val="FFFFFF"/>
      </a:lt1>
      <a:dk2>
        <a:srgbClr val="716F73"/>
      </a:dk2>
      <a:lt2>
        <a:srgbClr val="00BCE4"/>
      </a:lt2>
      <a:accent1>
        <a:srgbClr val="0063C3"/>
      </a:accent1>
      <a:accent2>
        <a:srgbClr val="88C765"/>
      </a:accent2>
      <a:accent3>
        <a:srgbClr val="F3C108"/>
      </a:accent3>
      <a:accent4>
        <a:srgbClr val="D34D2F"/>
      </a:accent4>
      <a:accent5>
        <a:srgbClr val="597B7C"/>
      </a:accent5>
      <a:accent6>
        <a:srgbClr val="005480"/>
      </a:accent6>
      <a:hlink>
        <a:srgbClr val="2DBCB6"/>
      </a:hlink>
      <a:folHlink>
        <a:srgbClr val="B2A97E"/>
      </a:folHlink>
    </a:clrScheme>
    <a:fontScheme name="Amgen Corporate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b="1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 cap="rnd">
          <a:solidFill>
            <a:schemeClr val="tx1"/>
          </a:solidFill>
          <a:tailEnd type="stealth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mgen_Theme" id="{039224E5-9757-494A-ACDD-188827DC9C93}" vid="{7766F715-8D91-404B-9D0F-0D7313E5562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5587</TotalTime>
  <Words>1201</Words>
  <Application>Microsoft Office PowerPoint</Application>
  <PresentationFormat>Widescreen</PresentationFormat>
  <Paragraphs>174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Arial Narrow</vt:lpstr>
      <vt:lpstr>Calibri</vt:lpstr>
      <vt:lpstr>IBM Plex Sans</vt:lpstr>
      <vt:lpstr>Trebuchet MS</vt:lpstr>
      <vt:lpstr>Wingdings</vt:lpstr>
      <vt:lpstr>Amgen_Theme</vt:lpstr>
      <vt:lpstr>5_Amgen_Theme</vt:lpstr>
      <vt:lpstr>6_Amgen_Theme</vt:lpstr>
      <vt:lpstr>7_Amgen_Theme</vt:lpstr>
      <vt:lpstr>What’s  Different and the Same this Academic year?</vt:lpstr>
      <vt:lpstr>RI ABE Site Office</vt:lpstr>
      <vt:lpstr>We are Moving! Kingston Campus </vt:lpstr>
      <vt:lpstr>PowerPoint Presentation</vt:lpstr>
      <vt:lpstr>ABE Resources</vt:lpstr>
      <vt:lpstr>ABE RI Resources</vt:lpstr>
      <vt:lpstr>ABE lab Manual</vt:lpstr>
      <vt:lpstr>PowerPoint Presentation</vt:lpstr>
      <vt:lpstr>LAB Guides: Current 2019</vt:lpstr>
      <vt:lpstr>2015 Teacher LAB Manual/Guide</vt:lpstr>
      <vt:lpstr>STUDENTS 2015 manual/Guide</vt:lpstr>
      <vt:lpstr>Program Expectations</vt:lpstr>
      <vt:lpstr>Policies for ABE school sites – from P.O.</vt:lpstr>
      <vt:lpstr>Program Expectations</vt:lpstr>
      <vt:lpstr>Required Documents: Dates to be Determined</vt:lpstr>
      <vt:lpstr>Kit ScheduLIng </vt:lpstr>
      <vt:lpstr>Kit Contents  </vt:lpstr>
      <vt:lpstr>The Additional Labs  CHANGES</vt:lpstr>
      <vt:lpstr>The Additional Labs  CHANGES</vt:lpstr>
      <vt:lpstr>What we OFFER and hope to  offer again?  </vt:lpstr>
      <vt:lpstr>THANK YOU!</vt:lpstr>
    </vt:vector>
  </TitlesOfParts>
  <Company>Education Development Center,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LaVita, Silvia</dc:creator>
  <cp:lastModifiedBy>Doreen Osgood-Dean</cp:lastModifiedBy>
  <cp:revision>123</cp:revision>
  <cp:lastPrinted>2018-06-06T18:24:05Z</cp:lastPrinted>
  <dcterms:created xsi:type="dcterms:W3CDTF">2015-02-05T00:12:33Z</dcterms:created>
  <dcterms:modified xsi:type="dcterms:W3CDTF">2023-06-13T13:36:19Z</dcterms:modified>
</cp:coreProperties>
</file>