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  <p:sldId id="262" r:id="rId7"/>
    <p:sldId id="263" r:id="rId8"/>
    <p:sldId id="264" r:id="rId9"/>
    <p:sldId id="265" r:id="rId10"/>
    <p:sldId id="266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BD123-8DFB-0E77-B2AA-455C30E8A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66243-B628-AE9C-3BE0-7BD56BA77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92E6C-D37F-8DB1-1210-290B5DCF6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A541F-81EF-6A82-9628-57231443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B0117-D2D7-B8FD-E8EE-A58E6C21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13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1BC3-FE78-931C-C29D-ABF886976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CC56A-29D0-7902-5D0A-43F930064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196B7-4AAD-D0B3-CEF8-DA57D335B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7986C-D7C9-B411-8F12-0AC75624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3D93F-D232-B9B8-63E2-16A4CFCB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73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3665-225A-BD3A-DFE8-E5C9E9360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144F3-BA70-7170-C568-33450CBEC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9194D-04F9-6D90-EF32-58C760A83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A788A-99AA-1F1C-75FC-2F3B3E639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D02D3-023F-8378-DFD8-9B4D0EEF1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47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07F3D-D785-3D95-F478-4346184F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6FDA8-F79A-D460-D8DE-D5F88949F4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EEDA6-C22B-9C5C-4304-54F2808E3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6DED3-154F-5329-8A42-051B94616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14107-4873-688F-8165-C5FF883E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A591E-8CDB-0E5A-A0AB-DD630CD6C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45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5771C-9738-9C03-475E-EF29D79C0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DCEDC-5B17-7833-530C-25287A4F4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7EC7C-12F2-4D67-E948-CCCC9E4F7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28E279-86E1-94C2-C0AE-139698A1B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6F914F-311C-DCD0-D2D9-EDAC6BD63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69A35D-CC58-D78E-9BCB-545687F90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B10339-2BE1-CCF8-EC55-2B4F2FF91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9BF23-9EED-7E26-3425-9B6D8506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93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7B9C1-AF87-F975-CD4E-8F214835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5DEBB5-D389-71E8-92AB-BDABFED86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71309-5914-2CB2-E2C8-BB956A12D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ED30EE-2C9D-D3F6-9162-8DFADF99A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22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071023-2E9F-1645-05AB-4BBFE9D4C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296037-2413-4A7B-1118-86B17227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13E94-DE8E-7526-92FF-537243A3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290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4E2EB-1186-8906-A11B-22A498835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6BEE7-0CF0-C0E4-64B3-6168C674E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E851B-93EF-C2E2-8098-4C3BE9703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0E8FB-74E6-5F8C-0A6F-EA2E0E614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08D47-493D-B37B-7873-6E13DFE9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550D1-0186-A900-BAF0-15C785E8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714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23B43-B5A1-8FD6-2476-18561F1FB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4C2133-B831-DEB1-F502-3C5F5F03B3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85E15-BB50-AF59-F34C-5D16E4C66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86F2C0-8AC1-356C-54D1-25126E324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A5EFB-5ECC-1294-07BE-2AFCE4A6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A8FF5-859C-A448-2E35-BF8B6711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49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47DCA-BF4D-052E-C338-D7D77F0E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58FAEF-E52F-E9EE-DE40-BC7DA1CE8E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0D459-C782-7FC5-DC0B-24B00BE5B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C0DEF-2FBF-6292-885E-C2E1F0815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DF27B-4368-906C-2765-5CC7553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6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78E34-2251-0CEB-90CE-09F6CBFEA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ADC023-25F2-106A-D436-68890F962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448A-7910-1C8A-16EF-8416BBE82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0A796-1D10-5FDF-A8CE-9DDD0C38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193B5-7B6F-E189-F125-7CE049FD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86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A6478D-F4D8-279E-0A9F-E0888B7B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C0C878-DC90-C52B-093D-F1A11B5E3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33C48-7C7A-A1FC-6310-2334A4674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8C07-3BFF-4A1F-A561-49D167A19877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6E63-944A-2DCF-5A0F-F4C9D1BB0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08C42-8AF7-8FD9-53AF-0E5B24DB8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33474-65A0-4659-8127-C1E1C58232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02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conditions/genetic-and-genomic-testing/" TargetMode="External"/><Relationship Id="rId2" Type="http://schemas.openxmlformats.org/officeDocument/2006/relationships/hyperlink" Target="https://www.genomicsengland.co.uk/initiatives/newborns/ethic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C23BF1-44F7-FCF6-5CDB-41B2E0143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0" y="736384"/>
            <a:ext cx="9144019" cy="2258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4E0885-297D-FD8B-0CE9-AE178A2D4FB7}"/>
              </a:ext>
            </a:extLst>
          </p:cNvPr>
          <p:cNvSpPr txBox="1"/>
          <p:nvPr/>
        </p:nvSpPr>
        <p:spPr>
          <a:xfrm>
            <a:off x="1523990" y="4070555"/>
            <a:ext cx="91440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Dr.</a:t>
            </a:r>
            <a:r>
              <a:rPr lang="en-GB" sz="2400" b="1" dirty="0"/>
              <a:t> Phil Smith, MBE</a:t>
            </a:r>
          </a:p>
          <a:p>
            <a:r>
              <a:rPr lang="en-GB" sz="2400" dirty="0"/>
              <a:t>UK CPD lead for the #biotechexperience</a:t>
            </a:r>
          </a:p>
          <a:p>
            <a:endParaRPr lang="en-GB" sz="2400" dirty="0"/>
          </a:p>
          <a:p>
            <a:r>
              <a:rPr lang="en-GB" sz="2400" dirty="0"/>
              <a:t>@TSNphil</a:t>
            </a:r>
          </a:p>
          <a:p>
            <a:r>
              <a:rPr lang="en-GB" sz="2400" dirty="0"/>
              <a:t>@ABEProgOffice</a:t>
            </a:r>
          </a:p>
        </p:txBody>
      </p:sp>
    </p:spTree>
    <p:extLst>
      <p:ext uri="{BB962C8B-B14F-4D97-AF65-F5344CB8AC3E}">
        <p14:creationId xmlns:p14="http://schemas.microsoft.com/office/powerpoint/2010/main" val="2568950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C3EAC-F702-B713-94BC-1F398D0BC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ABE Programme?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E1BC0-F96F-7CA7-27A2-737F8444A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Contribute to ‘scientific literacy’</a:t>
            </a:r>
          </a:p>
          <a:p>
            <a:r>
              <a:rPr lang="en-GB" dirty="0"/>
              <a:t>Encourage young people to pursue careers in biotech</a:t>
            </a:r>
          </a:p>
          <a:p>
            <a:r>
              <a:rPr lang="en-GB" dirty="0"/>
              <a:t>Demonstrate the relevance of biotech to our everyday lives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145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560C4B-8365-CF74-4788-15318E9EA7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22" b="14036"/>
          <a:stretch/>
        </p:blipFill>
        <p:spPr>
          <a:xfrm>
            <a:off x="1809750" y="625642"/>
            <a:ext cx="8572500" cy="52698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56EC96-5F86-CA9C-FE7A-21DD3B66898F}"/>
              </a:ext>
            </a:extLst>
          </p:cNvPr>
          <p:cNvSpPr txBox="1"/>
          <p:nvPr/>
        </p:nvSpPr>
        <p:spPr>
          <a:xfrm>
            <a:off x="1809750" y="5895474"/>
            <a:ext cx="6100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https://www.yourgenome.org/stories/what-is-dna-sequencing/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B88AD2-4ED3-D4D6-A20C-29C25AF3D93B}"/>
              </a:ext>
            </a:extLst>
          </p:cNvPr>
          <p:cNvSpPr txBox="1"/>
          <p:nvPr/>
        </p:nvSpPr>
        <p:spPr>
          <a:xfrm>
            <a:off x="1809749" y="6319953"/>
            <a:ext cx="93555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https://www.nature.com/scitable/topicpage/dna-sequencing-technologies-690/</a:t>
            </a:r>
          </a:p>
        </p:txBody>
      </p:sp>
    </p:spTree>
    <p:extLst>
      <p:ext uri="{BB962C8B-B14F-4D97-AF65-F5344CB8AC3E}">
        <p14:creationId xmlns:p14="http://schemas.microsoft.com/office/powerpoint/2010/main" val="38143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FC02C0-BB8E-7501-3960-E42BA7D9A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61" b="18788"/>
          <a:stretch/>
        </p:blipFill>
        <p:spPr>
          <a:xfrm>
            <a:off x="1809750" y="964276"/>
            <a:ext cx="8572500" cy="46052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556792-3B44-54D7-420A-DB314D6C1247}"/>
              </a:ext>
            </a:extLst>
          </p:cNvPr>
          <p:cNvSpPr txBox="1"/>
          <p:nvPr/>
        </p:nvSpPr>
        <p:spPr>
          <a:xfrm>
            <a:off x="1606214" y="373710"/>
            <a:ext cx="65735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i="0" dirty="0">
                <a:solidFill>
                  <a:srgbClr val="0F0F0F"/>
                </a:solidFill>
                <a:effectLst/>
                <a:latin typeface="YouTube Sans"/>
              </a:rPr>
              <a:t>Whole Genome Sequencing at Birth – post natal 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C98A68-84B9-F1CC-D6C2-6C0536A300BB}"/>
              </a:ext>
            </a:extLst>
          </p:cNvPr>
          <p:cNvSpPr txBox="1"/>
          <p:nvPr/>
        </p:nvSpPr>
        <p:spPr>
          <a:xfrm>
            <a:off x="1252253" y="5357703"/>
            <a:ext cx="10353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Programme co-designed with families, the public and healthcare professionals</a:t>
            </a:r>
          </a:p>
          <a:p>
            <a:r>
              <a:rPr lang="en-GB" sz="2400" dirty="0"/>
              <a:t>Embedded in the NHS – ensuring Equity of Access and a ‘Duty of Care’ to children and their families (infra-structure)</a:t>
            </a:r>
          </a:p>
        </p:txBody>
      </p:sp>
    </p:spTree>
    <p:extLst>
      <p:ext uri="{BB962C8B-B14F-4D97-AF65-F5344CB8AC3E}">
        <p14:creationId xmlns:p14="http://schemas.microsoft.com/office/powerpoint/2010/main" val="2083301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A160D4-1B87-A995-7C2A-A3330D5F38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4" t="26909" r="2133" b="10788"/>
          <a:stretch/>
        </p:blipFill>
        <p:spPr>
          <a:xfrm>
            <a:off x="1047404" y="979152"/>
            <a:ext cx="8237566" cy="427274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414E8B-3C66-25A0-5827-D3836D11BCE0}"/>
              </a:ext>
            </a:extLst>
          </p:cNvPr>
          <p:cNvSpPr txBox="1"/>
          <p:nvPr/>
        </p:nvSpPr>
        <p:spPr>
          <a:xfrm>
            <a:off x="1047404" y="5654842"/>
            <a:ext cx="8237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10-15 years after leaving A-level, your young people are likely to be having their first child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096A0F-93B4-90FD-3305-BB088DBE392E}"/>
              </a:ext>
            </a:extLst>
          </p:cNvPr>
          <p:cNvSpPr txBox="1"/>
          <p:nvPr/>
        </p:nvSpPr>
        <p:spPr>
          <a:xfrm>
            <a:off x="1606215" y="373710"/>
            <a:ext cx="6100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i="0" dirty="0">
                <a:solidFill>
                  <a:srgbClr val="0F0F0F"/>
                </a:solidFill>
                <a:effectLst/>
                <a:latin typeface="YouTube Sans"/>
              </a:rPr>
              <a:t>Thinking Numbers ….</a:t>
            </a:r>
          </a:p>
        </p:txBody>
      </p:sp>
    </p:spTree>
    <p:extLst>
      <p:ext uri="{BB962C8B-B14F-4D97-AF65-F5344CB8AC3E}">
        <p14:creationId xmlns:p14="http://schemas.microsoft.com/office/powerpoint/2010/main" val="1852026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2928A-9818-3AB9-695F-5471928AE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Neonatal facts and figures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B23D6-5E20-F870-7E7E-0349FDB7F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Approx. 100,000 babies/</a:t>
            </a:r>
            <a:r>
              <a:rPr lang="en-GB" dirty="0" err="1"/>
              <a:t>yr</a:t>
            </a:r>
            <a:r>
              <a:rPr lang="en-GB" dirty="0"/>
              <a:t> admitted to Neonatal Units in the UK</a:t>
            </a:r>
          </a:p>
          <a:p>
            <a:r>
              <a:rPr lang="en-GB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This means that </a:t>
            </a:r>
            <a:r>
              <a:rPr lang="en-GB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around 1 in 7 babies born in the UK are admitted to a neonatal unit each year</a:t>
            </a:r>
            <a:r>
              <a:rPr lang="en-GB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endParaRPr lang="en-GB" dirty="0"/>
          </a:p>
          <a:p>
            <a:r>
              <a:rPr lang="en-GB" dirty="0"/>
              <a:t>About 2000 babies die in their first month each year in the UK</a:t>
            </a:r>
          </a:p>
          <a:p>
            <a:r>
              <a:rPr lang="en-GB" dirty="0"/>
              <a:t>‘Rare’ diseases and ‘Common’ diseases</a:t>
            </a:r>
          </a:p>
          <a:p>
            <a:r>
              <a:rPr lang="en-GB" dirty="0"/>
              <a:t>Rare – approx. 7000diseases that we know of, &gt;80% have a genetic component</a:t>
            </a:r>
          </a:p>
          <a:p>
            <a:r>
              <a:rPr lang="en-GB" dirty="0"/>
              <a:t>Prevention need to get smarter, genome sequencing offers that potential</a:t>
            </a:r>
          </a:p>
          <a:p>
            <a:r>
              <a:rPr lang="en-GB" dirty="0"/>
              <a:t>What do we do currently?</a:t>
            </a:r>
          </a:p>
        </p:txBody>
      </p:sp>
    </p:spTree>
    <p:extLst>
      <p:ext uri="{BB962C8B-B14F-4D97-AF65-F5344CB8AC3E}">
        <p14:creationId xmlns:p14="http://schemas.microsoft.com/office/powerpoint/2010/main" val="2170074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8A307-5A63-8315-2278-38973AD7D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Heel-prick tests (blood spot cards)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11AE7-BAD6-2FC5-C469-B5200AC101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Sickle Cell Disease</a:t>
            </a:r>
          </a:p>
          <a:p>
            <a:r>
              <a:rPr lang="en-GB" dirty="0"/>
              <a:t>Cystic Fibrosis</a:t>
            </a:r>
          </a:p>
          <a:p>
            <a:r>
              <a:rPr lang="en-GB" dirty="0"/>
              <a:t>Congenital hypothyroidism</a:t>
            </a:r>
          </a:p>
          <a:p>
            <a:r>
              <a:rPr lang="en-GB" dirty="0"/>
              <a:t>Phenylketonuria</a:t>
            </a:r>
          </a:p>
          <a:p>
            <a:r>
              <a:rPr lang="en-GB" dirty="0"/>
              <a:t>Maple Syrup Urine Disease</a:t>
            </a:r>
          </a:p>
          <a:p>
            <a:r>
              <a:rPr lang="en-GB" dirty="0"/>
              <a:t>Isovaleric acidaemia</a:t>
            </a:r>
          </a:p>
          <a:p>
            <a:r>
              <a:rPr lang="en-GB" dirty="0"/>
              <a:t>Glutaric aciduria Type 1</a:t>
            </a:r>
          </a:p>
          <a:p>
            <a:r>
              <a:rPr lang="en-GB" dirty="0"/>
              <a:t>Homocystinuria</a:t>
            </a:r>
          </a:p>
          <a:p>
            <a:r>
              <a:rPr lang="en-GB" dirty="0"/>
              <a:t>Medium-chain Acetyl-CoA dehydrogenase deficiency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1E4783-D6C9-8E56-A0CA-3A7577AE7B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5220"/>
            <a:ext cx="5181600" cy="3452148"/>
          </a:xfrm>
        </p:spPr>
      </p:pic>
    </p:spTree>
    <p:extLst>
      <p:ext uri="{BB962C8B-B14F-4D97-AF65-F5344CB8AC3E}">
        <p14:creationId xmlns:p14="http://schemas.microsoft.com/office/powerpoint/2010/main" val="1151732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46D07-E3A6-94BA-77C9-ACA7CECD2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Genomics in Medicine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A7124-BE2F-EF4F-3BE8-E924CB2E9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1324437"/>
            <a:ext cx="5157787" cy="823912"/>
          </a:xfrm>
        </p:spPr>
        <p:txBody>
          <a:bodyPr/>
          <a:lstStyle/>
          <a:p>
            <a:r>
              <a:rPr lang="en-GB" dirty="0"/>
              <a:t>What is here currently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4E739-CEDB-F674-4524-135CA587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154725"/>
            <a:ext cx="5157787" cy="2033817"/>
          </a:xfrm>
        </p:spPr>
        <p:txBody>
          <a:bodyPr/>
          <a:lstStyle/>
          <a:p>
            <a:r>
              <a:rPr lang="en-GB" dirty="0"/>
              <a:t>Disease Management</a:t>
            </a:r>
          </a:p>
          <a:p>
            <a:r>
              <a:rPr lang="en-GB" dirty="0"/>
              <a:t>Disease Care</a:t>
            </a:r>
          </a:p>
          <a:p>
            <a:r>
              <a:rPr lang="en-GB" dirty="0"/>
              <a:t>Redirection of Care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C1206A-FDB9-F9C1-D21D-57497CD08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3970"/>
            <a:ext cx="5183188" cy="823912"/>
          </a:xfrm>
        </p:spPr>
        <p:txBody>
          <a:bodyPr/>
          <a:lstStyle/>
          <a:p>
            <a:r>
              <a:rPr lang="en-GB" dirty="0"/>
              <a:t>What is fast coming?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B83254-6239-C3CD-C7EE-5373B3D3C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54725"/>
            <a:ext cx="5183188" cy="3684588"/>
          </a:xfrm>
        </p:spPr>
        <p:txBody>
          <a:bodyPr/>
          <a:lstStyle/>
          <a:p>
            <a:r>
              <a:rPr lang="en-GB" dirty="0"/>
              <a:t>Better reproductive choices</a:t>
            </a:r>
          </a:p>
          <a:p>
            <a:r>
              <a:rPr lang="en-GB" dirty="0"/>
              <a:t>Better Genetic Counselling</a:t>
            </a:r>
          </a:p>
          <a:p>
            <a:r>
              <a:rPr lang="en-GB" dirty="0"/>
              <a:t>Cascade Testing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53DC546-4B40-5B77-90B9-E9384EA83B1B}"/>
              </a:ext>
            </a:extLst>
          </p:cNvPr>
          <p:cNvSpPr txBox="1">
            <a:spLocks/>
          </p:cNvSpPr>
          <p:nvPr/>
        </p:nvSpPr>
        <p:spPr>
          <a:xfrm>
            <a:off x="938213" y="4829099"/>
            <a:ext cx="5157787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Personalised Medicine </a:t>
            </a:r>
          </a:p>
          <a:p>
            <a:r>
              <a:rPr lang="en-GB" dirty="0"/>
              <a:t>Personalised Care Plan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7215096-1795-3E69-002E-1F6E53887E56}"/>
              </a:ext>
            </a:extLst>
          </p:cNvPr>
          <p:cNvSpPr txBox="1">
            <a:spLocks/>
          </p:cNvSpPr>
          <p:nvPr/>
        </p:nvSpPr>
        <p:spPr>
          <a:xfrm>
            <a:off x="836611" y="3959482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is Further in the Future</a:t>
            </a:r>
          </a:p>
        </p:txBody>
      </p:sp>
    </p:spTree>
    <p:extLst>
      <p:ext uri="{BB962C8B-B14F-4D97-AF65-F5344CB8AC3E}">
        <p14:creationId xmlns:p14="http://schemas.microsoft.com/office/powerpoint/2010/main" val="3232134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79AA-AB76-C971-C6BA-4658463A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Uncertainties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2657B-8397-5C95-4796-2839027A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False positives</a:t>
            </a:r>
          </a:p>
          <a:p>
            <a:r>
              <a:rPr lang="en-GB" dirty="0"/>
              <a:t>False negatives</a:t>
            </a:r>
          </a:p>
          <a:p>
            <a:r>
              <a:rPr lang="en-GB" dirty="0"/>
              <a:t>Privacy and autonomy</a:t>
            </a:r>
          </a:p>
          <a:p>
            <a:r>
              <a:rPr lang="en-GB" dirty="0"/>
              <a:t>Access to genomic data</a:t>
            </a:r>
          </a:p>
          <a:p>
            <a:r>
              <a:rPr lang="en-GB" dirty="0"/>
              <a:t>Public benefit  / ethics of commercialisation</a:t>
            </a:r>
          </a:p>
          <a:p>
            <a:r>
              <a:rPr lang="en-GB" dirty="0"/>
              <a:t>When and to whom should we share results </a:t>
            </a:r>
          </a:p>
        </p:txBody>
      </p:sp>
    </p:spTree>
    <p:extLst>
      <p:ext uri="{BB962C8B-B14F-4D97-AF65-F5344CB8AC3E}">
        <p14:creationId xmlns:p14="http://schemas.microsoft.com/office/powerpoint/2010/main" val="3885485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C923-4693-1C0A-ABD4-BD4AB1CA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6859E-C5D9-5C4B-72C2-4C1011EEF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603375"/>
          </a:xfrm>
        </p:spPr>
        <p:txBody>
          <a:bodyPr/>
          <a:lstStyle/>
          <a:p>
            <a:r>
              <a:rPr lang="en-GB" dirty="0"/>
              <a:t>Young people’s view is often very different to those of their parents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DC75D-5C3D-6CE0-FC93-1F50A5FC9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1831975"/>
          </a:xfrm>
        </p:spPr>
        <p:txBody>
          <a:bodyPr/>
          <a:lstStyle/>
          <a:p>
            <a:r>
              <a:rPr lang="en-GB" dirty="0"/>
              <a:t>Commercial Companies – currently a shortage of licensed drugs available to treat children  c/w adults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1C25ECF-4CF1-739B-FFCA-FF347AB39C5E}"/>
              </a:ext>
            </a:extLst>
          </p:cNvPr>
          <p:cNvSpPr txBox="1">
            <a:spLocks/>
          </p:cNvSpPr>
          <p:nvPr/>
        </p:nvSpPr>
        <p:spPr>
          <a:xfrm>
            <a:off x="838200" y="3792537"/>
            <a:ext cx="5181600" cy="2519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The General Public</a:t>
            </a:r>
          </a:p>
          <a:p>
            <a:r>
              <a:rPr lang="en-GB" dirty="0"/>
              <a:t>Public has ‘red lines’ in terms of using health data</a:t>
            </a:r>
          </a:p>
          <a:p>
            <a:r>
              <a:rPr lang="en-GB" dirty="0"/>
              <a:t>Cosmetic changes, surveillance, predictive insurance, targeted marketing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DDB3F11-3E1B-6E05-DAE7-D0A9900399D5}"/>
              </a:ext>
            </a:extLst>
          </p:cNvPr>
          <p:cNvSpPr txBox="1">
            <a:spLocks/>
          </p:cNvSpPr>
          <p:nvPr/>
        </p:nvSpPr>
        <p:spPr>
          <a:xfrm>
            <a:off x="6196013" y="3797452"/>
            <a:ext cx="5181600" cy="183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Capacity and needs of NHS, a trusted research environment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0A732-6CB4-DA96-DB18-EF068C28829A}"/>
              </a:ext>
            </a:extLst>
          </p:cNvPr>
          <p:cNvSpPr txBox="1"/>
          <p:nvPr/>
        </p:nvSpPr>
        <p:spPr>
          <a:xfrm>
            <a:off x="6375451" y="5228787"/>
            <a:ext cx="48021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Most private, sensitive &amp; potentially most valuable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6006BA-4F32-66E8-27C9-DEF12963C956}"/>
              </a:ext>
            </a:extLst>
          </p:cNvPr>
          <p:cNvSpPr txBox="1">
            <a:spLocks/>
          </p:cNvSpPr>
          <p:nvPr/>
        </p:nvSpPr>
        <p:spPr>
          <a:xfrm>
            <a:off x="6185719" y="381115"/>
            <a:ext cx="51816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Ethical perspectives – consent process, support for families, data governance, equitable &amp; fair</a:t>
            </a:r>
          </a:p>
        </p:txBody>
      </p:sp>
    </p:spTree>
    <p:extLst>
      <p:ext uri="{BB962C8B-B14F-4D97-AF65-F5344CB8AC3E}">
        <p14:creationId xmlns:p14="http://schemas.microsoft.com/office/powerpoint/2010/main" val="179349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  <p:bldP spid="6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3BD9-62EE-C9CE-9139-6AE953840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12120-588F-FC8E-7B54-750BDCE88F6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1512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https://www.genomicsengland.co.uk/initiatives/newborns/ethics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>
                <a:hlinkClick r:id="rId3"/>
              </a:rPr>
              <a:t>https://www.nhs.uk/conditions/genetic-and-genomic-testing/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2BEF32-976F-2135-7F6C-84F265318D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549" b="31429"/>
          <a:stretch/>
        </p:blipFill>
        <p:spPr>
          <a:xfrm>
            <a:off x="3744422" y="2341014"/>
            <a:ext cx="8128000" cy="4314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CBF18F-2555-443B-5BD8-91A4D065D0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0" y="3908225"/>
            <a:ext cx="2177223" cy="21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88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439</Words>
  <Application>Microsoft Office PowerPoint</Application>
  <PresentationFormat>Widescreen</PresentationFormat>
  <Paragraphs>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</vt:lpstr>
      <vt:lpstr>Calibri</vt:lpstr>
      <vt:lpstr>Calibri Light</vt:lpstr>
      <vt:lpstr>YouTube Sans</vt:lpstr>
      <vt:lpstr>Office Theme</vt:lpstr>
      <vt:lpstr>PowerPoint Presentation</vt:lpstr>
      <vt:lpstr>Why ABE Programme?</vt:lpstr>
      <vt:lpstr>PowerPoint Presentation</vt:lpstr>
      <vt:lpstr>PowerPoint Presentation</vt:lpstr>
      <vt:lpstr>PowerPoint Presentation</vt:lpstr>
      <vt:lpstr>Neonatal facts and figures</vt:lpstr>
      <vt:lpstr>Heel-prick tests (blood spot cards)</vt:lpstr>
      <vt:lpstr>Genomics in Medicine</vt:lpstr>
      <vt:lpstr>Uncertainties</vt:lpstr>
      <vt:lpstr>Perspectives</vt:lpstr>
      <vt:lpstr>Further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 Smith (TSN)</dc:creator>
  <cp:lastModifiedBy>Phil Smith (TSN)</cp:lastModifiedBy>
  <cp:revision>2</cp:revision>
  <dcterms:created xsi:type="dcterms:W3CDTF">2022-11-08T12:38:46Z</dcterms:created>
  <dcterms:modified xsi:type="dcterms:W3CDTF">2022-11-08T16:02:42Z</dcterms:modified>
</cp:coreProperties>
</file>