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  <p:sldMasterId id="2147483696" r:id="rId3"/>
  </p:sldMasterIdLst>
  <p:notesMasterIdLst>
    <p:notesMasterId r:id="rId22"/>
  </p:notesMasterIdLst>
  <p:sldIdLst>
    <p:sldId id="256" r:id="rId4"/>
    <p:sldId id="257" r:id="rId5"/>
    <p:sldId id="258" r:id="rId6"/>
    <p:sldId id="279" r:id="rId7"/>
    <p:sldId id="260" r:id="rId8"/>
    <p:sldId id="263" r:id="rId9"/>
    <p:sldId id="261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7053263" cy="93091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IBM Plex Sans" panose="020B0503050203000203" pitchFamily="34" charset="0"/>
      <p:regular r:id="rId27"/>
      <p:bold r:id="rId28"/>
      <p:italic r:id="rId29"/>
      <p:boldItalic r:id="rId30"/>
    </p:embeddedFont>
    <p:embeddedFont>
      <p:font typeface="Noto Sans Symbols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rgDLcguJzs5F/2atU9MG9xat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0357FA-039A-4495-964D-0BACA2C7FC12}">
  <a:tblStyle styleId="{400357FA-039A-4495-964D-0BACA2C7FC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75" tIns="46725" rIns="93475" bIns="46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7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196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75" tIns="46725" rIns="93475" bIns="46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 txBox="1">
            <a:spLocks noGrp="1"/>
          </p:cNvSpPr>
          <p:nvPr>
            <p:ph type="body" idx="1"/>
          </p:nvPr>
        </p:nvSpPr>
        <p:spPr>
          <a:xfrm>
            <a:off x="762001" y="5947240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2"/>
          </p:nvPr>
        </p:nvSpPr>
        <p:spPr>
          <a:xfrm>
            <a:off x="762001" y="5469637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5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>
            <a:spLocks noGrp="1"/>
          </p:cNvSpPr>
          <p:nvPr>
            <p:ph type="pic" idx="2"/>
          </p:nvPr>
        </p:nvSpPr>
        <p:spPr>
          <a:xfrm>
            <a:off x="4161393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3"/>
          <p:cNvSpPr>
            <a:spLocks noGrp="1"/>
          </p:cNvSpPr>
          <p:nvPr>
            <p:ph type="pic" idx="3"/>
          </p:nvPr>
        </p:nvSpPr>
        <p:spPr>
          <a:xfrm>
            <a:off x="8088340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3"/>
          <p:cNvSpPr>
            <a:spLocks noGrp="1"/>
          </p:cNvSpPr>
          <p:nvPr>
            <p:ph type="pic" idx="4"/>
          </p:nvPr>
        </p:nvSpPr>
        <p:spPr>
          <a:xfrm>
            <a:off x="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>
            <a:off x="8093323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marL="914400" lvl="1" indent="-3810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title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>
            <a:off x="0" y="5210828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2"/>
          </p:nvPr>
        </p:nvSpPr>
        <p:spPr>
          <a:xfrm>
            <a:off x="484719" y="1706880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>
            <a:off x="0" y="5210828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2"/>
          </p:nvPr>
        </p:nvSpPr>
        <p:spPr>
          <a:xfrm>
            <a:off x="484719" y="2072641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3"/>
          </p:nvPr>
        </p:nvSpPr>
        <p:spPr>
          <a:xfrm>
            <a:off x="484719" y="1528235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>
            <a:off x="1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3599148" y="1528235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>
            <a:spLocks noGrp="1"/>
          </p:cNvSpPr>
          <p:nvPr>
            <p:ph type="pic" idx="2"/>
          </p:nvPr>
        </p:nvSpPr>
        <p:spPr>
          <a:xfrm>
            <a:off x="6151420" y="1343610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8"/>
          <p:cNvSpPr>
            <a:spLocks noGrp="1"/>
          </p:cNvSpPr>
          <p:nvPr>
            <p:ph type="pic" idx="3"/>
          </p:nvPr>
        </p:nvSpPr>
        <p:spPr>
          <a:xfrm>
            <a:off x="1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8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8"/>
          <p:cNvSpPr>
            <a:spLocks noGrp="1"/>
          </p:cNvSpPr>
          <p:nvPr>
            <p:ph type="pic" idx="5"/>
          </p:nvPr>
        </p:nvSpPr>
        <p:spPr>
          <a:xfrm>
            <a:off x="9188724" y="3777425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8"/>
          <p:cNvSpPr>
            <a:spLocks noGrp="1"/>
          </p:cNvSpPr>
          <p:nvPr>
            <p:ph type="pic" idx="6"/>
          </p:nvPr>
        </p:nvSpPr>
        <p:spPr>
          <a:xfrm>
            <a:off x="9186295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8"/>
          <p:cNvSpPr>
            <a:spLocks noGrp="1"/>
          </p:cNvSpPr>
          <p:nvPr>
            <p:ph type="pic" idx="7"/>
          </p:nvPr>
        </p:nvSpPr>
        <p:spPr>
          <a:xfrm>
            <a:off x="3075709" y="3777425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8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40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0"/>
          <p:cNvSpPr txBox="1">
            <a:spLocks noGrp="1"/>
          </p:cNvSpPr>
          <p:nvPr>
            <p:ph type="body" idx="1"/>
          </p:nvPr>
        </p:nvSpPr>
        <p:spPr>
          <a:xfrm>
            <a:off x="2318714" y="4979924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4"/>
          </p:nvPr>
        </p:nvSpPr>
        <p:spPr>
          <a:xfrm>
            <a:off x="6207223" y="4979924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1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1"/>
          <p:cNvSpPr>
            <a:spLocks noGrp="1"/>
          </p:cNvSpPr>
          <p:nvPr>
            <p:ph type="pic" idx="3"/>
          </p:nvPr>
        </p:nvSpPr>
        <p:spPr>
          <a:xfrm>
            <a:off x="8146475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41"/>
          <p:cNvSpPr txBox="1">
            <a:spLocks noGrp="1"/>
          </p:cNvSpPr>
          <p:nvPr>
            <p:ph type="body" idx="1"/>
          </p:nvPr>
        </p:nvSpPr>
        <p:spPr>
          <a:xfrm>
            <a:off x="4084320" y="1341121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2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2"/>
          <p:cNvSpPr>
            <a:spLocks noGrp="1"/>
          </p:cNvSpPr>
          <p:nvPr>
            <p:ph type="pic" idx="2"/>
          </p:nvPr>
        </p:nvSpPr>
        <p:spPr>
          <a:xfrm>
            <a:off x="8064401" y="1343222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42"/>
          <p:cNvSpPr txBox="1">
            <a:spLocks noGrp="1"/>
          </p:cNvSpPr>
          <p:nvPr>
            <p:ph type="body" idx="1"/>
          </p:nvPr>
        </p:nvSpPr>
        <p:spPr>
          <a:xfrm>
            <a:off x="8064399" y="5160725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2"/>
          <p:cNvSpPr txBox="1">
            <a:spLocks noGrp="1"/>
          </p:cNvSpPr>
          <p:nvPr>
            <p:ph type="body" idx="3"/>
          </p:nvPr>
        </p:nvSpPr>
        <p:spPr>
          <a:xfrm>
            <a:off x="484719" y="1706882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3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3"/>
          <p:cNvSpPr>
            <a:spLocks noGrp="1"/>
          </p:cNvSpPr>
          <p:nvPr>
            <p:ph type="pic" idx="2"/>
          </p:nvPr>
        </p:nvSpPr>
        <p:spPr>
          <a:xfrm>
            <a:off x="-411" y="1343222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43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3"/>
          <p:cNvSpPr txBox="1">
            <a:spLocks noGrp="1"/>
          </p:cNvSpPr>
          <p:nvPr>
            <p:ph type="body" idx="3"/>
          </p:nvPr>
        </p:nvSpPr>
        <p:spPr>
          <a:xfrm>
            <a:off x="4300604" y="1706882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4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45"/>
          <p:cNvPicPr preferRelativeResize="0"/>
          <p:nvPr/>
        </p:nvPicPr>
        <p:blipFill rotWithShape="1">
          <a:blip r:embed="rId2">
            <a:alphaModFix/>
          </a:blip>
          <a:srcRect l="5492" t="36151" r="1217" b="35785"/>
          <a:stretch/>
        </p:blipFill>
        <p:spPr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5"/>
          <p:cNvSpPr/>
          <p:nvPr/>
        </p:nvSpPr>
        <p:spPr>
          <a:xfrm>
            <a:off x="666311" y="6466370"/>
            <a:ext cx="25009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62C3"/>
                </a:solidFill>
                <a:latin typeface="Arial Narrow"/>
                <a:ea typeface="Arial Narrow"/>
                <a:cs typeface="Arial Narrow"/>
                <a:sym typeface="Arial Narrow"/>
              </a:rPr>
              <a:t>www.amgenbiotechexperience.com</a:t>
            </a:r>
            <a:endParaRPr/>
          </a:p>
        </p:txBody>
      </p:sp>
      <p:sp>
        <p:nvSpPr>
          <p:cNvPr id="131" name="Google Shape;131;p45"/>
          <p:cNvSpPr/>
          <p:nvPr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5"/>
          <p:cNvSpPr/>
          <p:nvPr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5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 w="25400" cap="flat" cmpd="sng">
            <a:solidFill>
              <a:srgbClr val="006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7"/>
          <p:cNvSpPr txBox="1">
            <a:spLocks noGrp="1"/>
          </p:cNvSpPr>
          <p:nvPr>
            <p:ph type="body" idx="1"/>
          </p:nvPr>
        </p:nvSpPr>
        <p:spPr>
          <a:xfrm>
            <a:off x="762001" y="5947244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body" idx="2"/>
          </p:nvPr>
        </p:nvSpPr>
        <p:spPr>
          <a:xfrm>
            <a:off x="762001" y="5469641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5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8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8"/>
          <p:cNvSpPr txBox="1">
            <a:spLocks noGrp="1"/>
          </p:cNvSpPr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9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0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title"/>
          </p:nvPr>
        </p:nvSpPr>
        <p:spPr>
          <a:xfrm>
            <a:off x="484717" y="751150"/>
            <a:ext cx="11222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1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1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1"/>
          <p:cNvSpPr txBox="1">
            <a:spLocks noGrp="1"/>
          </p:cNvSpPr>
          <p:nvPr>
            <p:ph type="title"/>
          </p:nvPr>
        </p:nvSpPr>
        <p:spPr>
          <a:xfrm>
            <a:off x="484717" y="751150"/>
            <a:ext cx="11222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body" idx="2"/>
          </p:nvPr>
        </p:nvSpPr>
        <p:spPr>
          <a:xfrm>
            <a:off x="6197413" y="1706886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2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2"/>
          <p:cNvSpPr txBox="1">
            <a:spLocks noGrp="1"/>
          </p:cNvSpPr>
          <p:nvPr>
            <p:ph type="body" idx="1"/>
          </p:nvPr>
        </p:nvSpPr>
        <p:spPr>
          <a:xfrm>
            <a:off x="484722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2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2"/>
          <p:cNvSpPr txBox="1">
            <a:spLocks noGrp="1"/>
          </p:cNvSpPr>
          <p:nvPr>
            <p:ph type="body" idx="2"/>
          </p:nvPr>
        </p:nvSpPr>
        <p:spPr>
          <a:xfrm>
            <a:off x="484720" y="1528235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3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3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53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3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3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3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4"/>
          <p:cNvSpPr>
            <a:spLocks noGrp="1"/>
          </p:cNvSpPr>
          <p:nvPr>
            <p:ph type="pic" idx="2"/>
          </p:nvPr>
        </p:nvSpPr>
        <p:spPr>
          <a:xfrm>
            <a:off x="4161396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54"/>
          <p:cNvSpPr>
            <a:spLocks noGrp="1"/>
          </p:cNvSpPr>
          <p:nvPr>
            <p:ph type="pic" idx="3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54"/>
          <p:cNvSpPr>
            <a:spLocks noGrp="1"/>
          </p:cNvSpPr>
          <p:nvPr>
            <p:ph type="pic" idx="4"/>
          </p:nvPr>
        </p:nvSpPr>
        <p:spPr>
          <a:xfrm>
            <a:off x="5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4"/>
          <p:cNvSpPr txBox="1">
            <a:spLocks noGrp="1"/>
          </p:cNvSpPr>
          <p:nvPr>
            <p:ph type="title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5"/>
          <p:cNvSpPr>
            <a:spLocks noGrp="1"/>
          </p:cNvSpPr>
          <p:nvPr>
            <p:ph type="pic" idx="2"/>
          </p:nvPr>
        </p:nvSpPr>
        <p:spPr>
          <a:xfrm>
            <a:off x="3" y="1343613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55"/>
          <p:cNvSpPr txBox="1">
            <a:spLocks noGrp="1"/>
          </p:cNvSpPr>
          <p:nvPr>
            <p:ph type="body" idx="1"/>
          </p:nvPr>
        </p:nvSpPr>
        <p:spPr>
          <a:xfrm>
            <a:off x="8093326" y="1344090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title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6"/>
          <p:cNvSpPr/>
          <p:nvPr/>
        </p:nvSpPr>
        <p:spPr>
          <a:xfrm>
            <a:off x="5" y="1343609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6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6"/>
          <p:cNvSpPr txBox="1">
            <a:spLocks noGrp="1"/>
          </p:cNvSpPr>
          <p:nvPr>
            <p:ph type="body" idx="2"/>
          </p:nvPr>
        </p:nvSpPr>
        <p:spPr>
          <a:xfrm>
            <a:off x="484720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56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7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7"/>
          <p:cNvSpPr txBox="1">
            <a:spLocks noGrp="1"/>
          </p:cNvSpPr>
          <p:nvPr>
            <p:ph type="body" idx="1"/>
          </p:nvPr>
        </p:nvSpPr>
        <p:spPr>
          <a:xfrm>
            <a:off x="0" y="5210832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7"/>
          <p:cNvSpPr txBox="1">
            <a:spLocks noGrp="1"/>
          </p:cNvSpPr>
          <p:nvPr>
            <p:ph type="body" idx="2"/>
          </p:nvPr>
        </p:nvSpPr>
        <p:spPr>
          <a:xfrm>
            <a:off x="484722" y="1706884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7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8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8"/>
          <p:cNvSpPr txBox="1">
            <a:spLocks noGrp="1"/>
          </p:cNvSpPr>
          <p:nvPr>
            <p:ph type="body" idx="1"/>
          </p:nvPr>
        </p:nvSpPr>
        <p:spPr>
          <a:xfrm>
            <a:off x="0" y="5210832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8"/>
          <p:cNvSpPr txBox="1">
            <a:spLocks noGrp="1"/>
          </p:cNvSpPr>
          <p:nvPr>
            <p:ph type="body" idx="2"/>
          </p:nvPr>
        </p:nvSpPr>
        <p:spPr>
          <a:xfrm>
            <a:off x="484722" y="2072641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58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8"/>
          <p:cNvSpPr txBox="1">
            <a:spLocks noGrp="1"/>
          </p:cNvSpPr>
          <p:nvPr>
            <p:ph type="body" idx="3"/>
          </p:nvPr>
        </p:nvSpPr>
        <p:spPr>
          <a:xfrm>
            <a:off x="484720" y="1528235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9"/>
          <p:cNvSpPr/>
          <p:nvPr/>
        </p:nvSpPr>
        <p:spPr>
          <a:xfrm>
            <a:off x="3452092" y="1343613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9"/>
          <p:cNvSpPr txBox="1">
            <a:spLocks noGrp="1"/>
          </p:cNvSpPr>
          <p:nvPr>
            <p:ph type="body" idx="1"/>
          </p:nvPr>
        </p:nvSpPr>
        <p:spPr>
          <a:xfrm>
            <a:off x="1" y="1343613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59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9"/>
          <p:cNvSpPr txBox="1">
            <a:spLocks noGrp="1"/>
          </p:cNvSpPr>
          <p:nvPr>
            <p:ph type="body" idx="3"/>
          </p:nvPr>
        </p:nvSpPr>
        <p:spPr>
          <a:xfrm>
            <a:off x="3599150" y="1528235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0"/>
          <p:cNvSpPr>
            <a:spLocks noGrp="1"/>
          </p:cNvSpPr>
          <p:nvPr>
            <p:ph type="pic" idx="2"/>
          </p:nvPr>
        </p:nvSpPr>
        <p:spPr>
          <a:xfrm>
            <a:off x="6151420" y="1343610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60"/>
          <p:cNvSpPr>
            <a:spLocks noGrp="1"/>
          </p:cNvSpPr>
          <p:nvPr>
            <p:ph type="pic" idx="3"/>
          </p:nvPr>
        </p:nvSpPr>
        <p:spPr>
          <a:xfrm>
            <a:off x="1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60"/>
          <p:cNvSpPr>
            <a:spLocks noGrp="1"/>
          </p:cNvSpPr>
          <p:nvPr>
            <p:ph type="pic" idx="4"/>
          </p:nvPr>
        </p:nvSpPr>
        <p:spPr>
          <a:xfrm>
            <a:off x="0" y="1343613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60"/>
          <p:cNvSpPr>
            <a:spLocks noGrp="1"/>
          </p:cNvSpPr>
          <p:nvPr>
            <p:ph type="pic" idx="5"/>
          </p:nvPr>
        </p:nvSpPr>
        <p:spPr>
          <a:xfrm>
            <a:off x="9188724" y="3777429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60"/>
          <p:cNvSpPr>
            <a:spLocks noGrp="1"/>
          </p:cNvSpPr>
          <p:nvPr>
            <p:ph type="pic" idx="6"/>
          </p:nvPr>
        </p:nvSpPr>
        <p:spPr>
          <a:xfrm>
            <a:off x="9186296" y="1343613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60"/>
          <p:cNvSpPr>
            <a:spLocks noGrp="1"/>
          </p:cNvSpPr>
          <p:nvPr>
            <p:ph type="pic" idx="7"/>
          </p:nvPr>
        </p:nvSpPr>
        <p:spPr>
          <a:xfrm>
            <a:off x="3075709" y="3777429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60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1"/>
          <p:cNvSpPr>
            <a:spLocks noGrp="1"/>
          </p:cNvSpPr>
          <p:nvPr>
            <p:ph type="pic" idx="2"/>
          </p:nvPr>
        </p:nvSpPr>
        <p:spPr>
          <a:xfrm>
            <a:off x="0" y="1343613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61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2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2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62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62"/>
          <p:cNvSpPr txBox="1">
            <a:spLocks noGrp="1"/>
          </p:cNvSpPr>
          <p:nvPr>
            <p:ph type="body" idx="1"/>
          </p:nvPr>
        </p:nvSpPr>
        <p:spPr>
          <a:xfrm>
            <a:off x="2318715" y="4979928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62"/>
          <p:cNvSpPr txBox="1">
            <a:spLocks noGrp="1"/>
          </p:cNvSpPr>
          <p:nvPr>
            <p:ph type="body" idx="4"/>
          </p:nvPr>
        </p:nvSpPr>
        <p:spPr>
          <a:xfrm>
            <a:off x="6207223" y="4979928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62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3"/>
          <p:cNvSpPr>
            <a:spLocks noGrp="1"/>
          </p:cNvSpPr>
          <p:nvPr>
            <p:ph type="pic" idx="2"/>
          </p:nvPr>
        </p:nvSpPr>
        <p:spPr>
          <a:xfrm>
            <a:off x="5" y="1343613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63"/>
          <p:cNvSpPr>
            <a:spLocks noGrp="1"/>
          </p:cNvSpPr>
          <p:nvPr>
            <p:ph type="pic" idx="3"/>
          </p:nvPr>
        </p:nvSpPr>
        <p:spPr>
          <a:xfrm>
            <a:off x="8146478" y="1343613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63"/>
          <p:cNvSpPr txBox="1">
            <a:spLocks noGrp="1"/>
          </p:cNvSpPr>
          <p:nvPr>
            <p:ph type="body" idx="1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63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Calibri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4"/>
          <p:cNvSpPr/>
          <p:nvPr/>
        </p:nvSpPr>
        <p:spPr>
          <a:xfrm>
            <a:off x="1" y="1343613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4"/>
          <p:cNvSpPr>
            <a:spLocks noGrp="1"/>
          </p:cNvSpPr>
          <p:nvPr>
            <p:ph type="pic" idx="2"/>
          </p:nvPr>
        </p:nvSpPr>
        <p:spPr>
          <a:xfrm>
            <a:off x="8064403" y="1343226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64"/>
          <p:cNvSpPr txBox="1">
            <a:spLocks noGrp="1"/>
          </p:cNvSpPr>
          <p:nvPr>
            <p:ph type="body" idx="1"/>
          </p:nvPr>
        </p:nvSpPr>
        <p:spPr>
          <a:xfrm>
            <a:off x="8064399" y="5160729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64"/>
          <p:cNvSpPr txBox="1">
            <a:spLocks noGrp="1"/>
          </p:cNvSpPr>
          <p:nvPr>
            <p:ph type="body" idx="3"/>
          </p:nvPr>
        </p:nvSpPr>
        <p:spPr>
          <a:xfrm>
            <a:off x="484719" y="1706886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64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5"/>
          <p:cNvSpPr/>
          <p:nvPr/>
        </p:nvSpPr>
        <p:spPr>
          <a:xfrm>
            <a:off x="4186697" y="1343613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5"/>
          <p:cNvSpPr>
            <a:spLocks noGrp="1"/>
          </p:cNvSpPr>
          <p:nvPr>
            <p:ph type="pic" idx="2"/>
          </p:nvPr>
        </p:nvSpPr>
        <p:spPr>
          <a:xfrm>
            <a:off x="-409" y="1343226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65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65"/>
          <p:cNvSpPr txBox="1">
            <a:spLocks noGrp="1"/>
          </p:cNvSpPr>
          <p:nvPr>
            <p:ph type="body" idx="3"/>
          </p:nvPr>
        </p:nvSpPr>
        <p:spPr>
          <a:xfrm>
            <a:off x="4300606" y="1706882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65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6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8"/>
          <p:cNvSpPr/>
          <p:nvPr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8"/>
          <p:cNvSpPr/>
          <p:nvPr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8"/>
          <p:cNvSpPr txBox="1">
            <a:spLocks noGrp="1"/>
          </p:cNvSpPr>
          <p:nvPr>
            <p:ph type="ctrTitle"/>
          </p:nvPr>
        </p:nvSpPr>
        <p:spPr>
          <a:xfrm>
            <a:off x="914400" y="3108011"/>
            <a:ext cx="103632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6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rgbClr val="888888"/>
              </a:buClr>
              <a:buSzPts val="56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6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6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6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 w="25400" cap="flat" cmpd="sng">
            <a:solidFill>
              <a:srgbClr val="006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8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68CC"/>
          </a:solidFill>
          <a:ln w="25400" cap="flat" cmpd="sng">
            <a:solidFill>
              <a:srgbClr val="006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68" descr="EDC Color Logo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3427" y="5869169"/>
            <a:ext cx="2425148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9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9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6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6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6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9" name="Google Shape;259;p69"/>
          <p:cNvPicPr preferRelativeResize="0"/>
          <p:nvPr/>
        </p:nvPicPr>
        <p:blipFill rotWithShape="1">
          <a:blip r:embed="rId2">
            <a:alphaModFix/>
          </a:blip>
          <a:srcRect l="5492" t="36151" r="1217" b="35785"/>
          <a:stretch/>
        </p:blipFill>
        <p:spPr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9"/>
          <p:cNvSpPr/>
          <p:nvPr/>
        </p:nvSpPr>
        <p:spPr>
          <a:xfrm>
            <a:off x="666311" y="6466370"/>
            <a:ext cx="25009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62C3"/>
                </a:solidFill>
                <a:latin typeface="Arial Narrow"/>
                <a:ea typeface="Arial Narrow"/>
                <a:cs typeface="Arial Narrow"/>
                <a:sym typeface="Arial Narrow"/>
              </a:rPr>
              <a:t>www.amgenbiotechexperience.com</a:t>
            </a:r>
            <a:endParaRPr/>
          </a:p>
        </p:txBody>
      </p:sp>
      <p:sp>
        <p:nvSpPr>
          <p:cNvPr id="261" name="Google Shape;261;p69"/>
          <p:cNvSpPr/>
          <p:nvPr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9"/>
          <p:cNvSpPr/>
          <p:nvPr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9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 w="25400" cap="flat" cmpd="sng">
            <a:solidFill>
              <a:srgbClr val="006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1"/>
          <p:cNvSpPr txBox="1">
            <a:spLocks noGrp="1"/>
          </p:cNvSpPr>
          <p:nvPr>
            <p:ph type="body" idx="1"/>
          </p:nvPr>
        </p:nvSpPr>
        <p:spPr>
          <a:xfrm>
            <a:off x="762001" y="5947244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71"/>
          <p:cNvSpPr txBox="1">
            <a:spLocks noGrp="1"/>
          </p:cNvSpPr>
          <p:nvPr>
            <p:ph type="body" idx="2"/>
          </p:nvPr>
        </p:nvSpPr>
        <p:spPr>
          <a:xfrm>
            <a:off x="762001" y="5469641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71"/>
          <p:cNvSpPr txBox="1">
            <a:spLocks noGrp="1"/>
          </p:cNvSpPr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4" name="Google Shape;27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5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2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2"/>
          <p:cNvSpPr txBox="1">
            <a:spLocks noGrp="1"/>
          </p:cNvSpPr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8" name="Google Shape;278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3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3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4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4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74"/>
          <p:cNvSpPr txBox="1">
            <a:spLocks noGrp="1"/>
          </p:cNvSpPr>
          <p:nvPr>
            <p:ph type="title"/>
          </p:nvPr>
        </p:nvSpPr>
        <p:spPr>
          <a:xfrm>
            <a:off x="484717" y="751150"/>
            <a:ext cx="11222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97412" y="1706882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5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5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75"/>
          <p:cNvSpPr txBox="1">
            <a:spLocks noGrp="1"/>
          </p:cNvSpPr>
          <p:nvPr>
            <p:ph type="title"/>
          </p:nvPr>
        </p:nvSpPr>
        <p:spPr>
          <a:xfrm>
            <a:off x="484717" y="751150"/>
            <a:ext cx="1122237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75"/>
          <p:cNvSpPr txBox="1">
            <a:spLocks noGrp="1"/>
          </p:cNvSpPr>
          <p:nvPr>
            <p:ph type="body" idx="2"/>
          </p:nvPr>
        </p:nvSpPr>
        <p:spPr>
          <a:xfrm>
            <a:off x="6197413" y="1706886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6"/>
          <p:cNvSpPr txBox="1">
            <a:spLocks noGrp="1"/>
          </p:cNvSpPr>
          <p:nvPr>
            <p:ph type="body" idx="1"/>
          </p:nvPr>
        </p:nvSpPr>
        <p:spPr>
          <a:xfrm>
            <a:off x="484722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76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76"/>
          <p:cNvSpPr txBox="1">
            <a:spLocks noGrp="1"/>
          </p:cNvSpPr>
          <p:nvPr>
            <p:ph type="body" idx="2"/>
          </p:nvPr>
        </p:nvSpPr>
        <p:spPr>
          <a:xfrm>
            <a:off x="484720" y="1528235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7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7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77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7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7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7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8"/>
          <p:cNvSpPr>
            <a:spLocks noGrp="1"/>
          </p:cNvSpPr>
          <p:nvPr>
            <p:ph type="pic" idx="2"/>
          </p:nvPr>
        </p:nvSpPr>
        <p:spPr>
          <a:xfrm>
            <a:off x="4161396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78"/>
          <p:cNvSpPr>
            <a:spLocks noGrp="1"/>
          </p:cNvSpPr>
          <p:nvPr>
            <p:ph type="pic" idx="3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78"/>
          <p:cNvSpPr>
            <a:spLocks noGrp="1"/>
          </p:cNvSpPr>
          <p:nvPr>
            <p:ph type="pic" idx="4"/>
          </p:nvPr>
        </p:nvSpPr>
        <p:spPr>
          <a:xfrm>
            <a:off x="5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78"/>
          <p:cNvSpPr txBox="1">
            <a:spLocks noGrp="1"/>
          </p:cNvSpPr>
          <p:nvPr>
            <p:ph type="title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9"/>
          <p:cNvSpPr>
            <a:spLocks noGrp="1"/>
          </p:cNvSpPr>
          <p:nvPr>
            <p:ph type="pic" idx="2"/>
          </p:nvPr>
        </p:nvSpPr>
        <p:spPr>
          <a:xfrm>
            <a:off x="3" y="1343613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79"/>
          <p:cNvSpPr txBox="1">
            <a:spLocks noGrp="1"/>
          </p:cNvSpPr>
          <p:nvPr>
            <p:ph type="body" idx="1"/>
          </p:nvPr>
        </p:nvSpPr>
        <p:spPr>
          <a:xfrm>
            <a:off x="8093326" y="1344090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79"/>
          <p:cNvSpPr txBox="1">
            <a:spLocks noGrp="1"/>
          </p:cNvSpPr>
          <p:nvPr>
            <p:ph type="title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0"/>
          <p:cNvSpPr/>
          <p:nvPr/>
        </p:nvSpPr>
        <p:spPr>
          <a:xfrm>
            <a:off x="5" y="1343609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0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80"/>
          <p:cNvSpPr txBox="1">
            <a:spLocks noGrp="1"/>
          </p:cNvSpPr>
          <p:nvPr>
            <p:ph type="body" idx="2"/>
          </p:nvPr>
        </p:nvSpPr>
        <p:spPr>
          <a:xfrm>
            <a:off x="484720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80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1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1"/>
          <p:cNvSpPr txBox="1">
            <a:spLocks noGrp="1"/>
          </p:cNvSpPr>
          <p:nvPr>
            <p:ph type="body" idx="1"/>
          </p:nvPr>
        </p:nvSpPr>
        <p:spPr>
          <a:xfrm>
            <a:off x="0" y="5210832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81"/>
          <p:cNvSpPr txBox="1">
            <a:spLocks noGrp="1"/>
          </p:cNvSpPr>
          <p:nvPr>
            <p:ph type="body" idx="2"/>
          </p:nvPr>
        </p:nvSpPr>
        <p:spPr>
          <a:xfrm>
            <a:off x="484722" y="1706884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81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2"/>
          <p:cNvSpPr txBox="1">
            <a:spLocks noGrp="1"/>
          </p:cNvSpPr>
          <p:nvPr>
            <p:ph type="body" idx="1"/>
          </p:nvPr>
        </p:nvSpPr>
        <p:spPr>
          <a:xfrm>
            <a:off x="0" y="5210832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82"/>
          <p:cNvSpPr txBox="1">
            <a:spLocks noGrp="1"/>
          </p:cNvSpPr>
          <p:nvPr>
            <p:ph type="body" idx="2"/>
          </p:nvPr>
        </p:nvSpPr>
        <p:spPr>
          <a:xfrm>
            <a:off x="484722" y="2072641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82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82"/>
          <p:cNvSpPr txBox="1">
            <a:spLocks noGrp="1"/>
          </p:cNvSpPr>
          <p:nvPr>
            <p:ph type="body" idx="3"/>
          </p:nvPr>
        </p:nvSpPr>
        <p:spPr>
          <a:xfrm>
            <a:off x="484720" y="1528235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3"/>
          <p:cNvSpPr/>
          <p:nvPr/>
        </p:nvSpPr>
        <p:spPr>
          <a:xfrm>
            <a:off x="3452092" y="1343613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3"/>
          <p:cNvSpPr txBox="1">
            <a:spLocks noGrp="1"/>
          </p:cNvSpPr>
          <p:nvPr>
            <p:ph type="body" idx="1"/>
          </p:nvPr>
        </p:nvSpPr>
        <p:spPr>
          <a:xfrm>
            <a:off x="1" y="1343613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83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83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3"/>
          <p:cNvSpPr txBox="1">
            <a:spLocks noGrp="1"/>
          </p:cNvSpPr>
          <p:nvPr>
            <p:ph type="body" idx="3"/>
          </p:nvPr>
        </p:nvSpPr>
        <p:spPr>
          <a:xfrm>
            <a:off x="3599150" y="1528235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4"/>
          <p:cNvSpPr>
            <a:spLocks noGrp="1"/>
          </p:cNvSpPr>
          <p:nvPr>
            <p:ph type="pic" idx="2"/>
          </p:nvPr>
        </p:nvSpPr>
        <p:spPr>
          <a:xfrm>
            <a:off x="6151420" y="1343610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84"/>
          <p:cNvSpPr>
            <a:spLocks noGrp="1"/>
          </p:cNvSpPr>
          <p:nvPr>
            <p:ph type="pic" idx="3"/>
          </p:nvPr>
        </p:nvSpPr>
        <p:spPr>
          <a:xfrm>
            <a:off x="1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84"/>
          <p:cNvSpPr>
            <a:spLocks noGrp="1"/>
          </p:cNvSpPr>
          <p:nvPr>
            <p:ph type="pic" idx="4"/>
          </p:nvPr>
        </p:nvSpPr>
        <p:spPr>
          <a:xfrm>
            <a:off x="0" y="1343613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84"/>
          <p:cNvSpPr>
            <a:spLocks noGrp="1"/>
          </p:cNvSpPr>
          <p:nvPr>
            <p:ph type="pic" idx="5"/>
          </p:nvPr>
        </p:nvSpPr>
        <p:spPr>
          <a:xfrm>
            <a:off x="9188724" y="3777429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84"/>
          <p:cNvSpPr>
            <a:spLocks noGrp="1"/>
          </p:cNvSpPr>
          <p:nvPr>
            <p:ph type="pic" idx="6"/>
          </p:nvPr>
        </p:nvSpPr>
        <p:spPr>
          <a:xfrm>
            <a:off x="9186296" y="1343613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84"/>
          <p:cNvSpPr>
            <a:spLocks noGrp="1"/>
          </p:cNvSpPr>
          <p:nvPr>
            <p:ph type="pic" idx="7"/>
          </p:nvPr>
        </p:nvSpPr>
        <p:spPr>
          <a:xfrm>
            <a:off x="3075709" y="3777429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84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7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5"/>
          <p:cNvSpPr>
            <a:spLocks noGrp="1"/>
          </p:cNvSpPr>
          <p:nvPr>
            <p:ph type="pic" idx="2"/>
          </p:nvPr>
        </p:nvSpPr>
        <p:spPr>
          <a:xfrm>
            <a:off x="0" y="1343613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85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6"/>
          <p:cNvSpPr>
            <a:spLocks noGrp="1"/>
          </p:cNvSpPr>
          <p:nvPr>
            <p:ph type="pic" idx="2"/>
          </p:nvPr>
        </p:nvSpPr>
        <p:spPr>
          <a:xfrm>
            <a:off x="2318712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86"/>
          <p:cNvSpPr>
            <a:spLocks noGrp="1"/>
          </p:cNvSpPr>
          <p:nvPr>
            <p:ph type="pic" idx="3"/>
          </p:nvPr>
        </p:nvSpPr>
        <p:spPr>
          <a:xfrm>
            <a:off x="6206836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86"/>
          <p:cNvSpPr txBox="1">
            <a:spLocks noGrp="1"/>
          </p:cNvSpPr>
          <p:nvPr>
            <p:ph type="body" idx="1"/>
          </p:nvPr>
        </p:nvSpPr>
        <p:spPr>
          <a:xfrm>
            <a:off x="2318715" y="4979928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86"/>
          <p:cNvSpPr txBox="1">
            <a:spLocks noGrp="1"/>
          </p:cNvSpPr>
          <p:nvPr>
            <p:ph type="body" idx="4"/>
          </p:nvPr>
        </p:nvSpPr>
        <p:spPr>
          <a:xfrm>
            <a:off x="6207223" y="4979928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86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7"/>
          <p:cNvSpPr>
            <a:spLocks noGrp="1"/>
          </p:cNvSpPr>
          <p:nvPr>
            <p:ph type="pic" idx="2"/>
          </p:nvPr>
        </p:nvSpPr>
        <p:spPr>
          <a:xfrm>
            <a:off x="5" y="1343613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87"/>
          <p:cNvSpPr>
            <a:spLocks noGrp="1"/>
          </p:cNvSpPr>
          <p:nvPr>
            <p:ph type="pic" idx="3"/>
          </p:nvPr>
        </p:nvSpPr>
        <p:spPr>
          <a:xfrm>
            <a:off x="8146478" y="1343613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87"/>
          <p:cNvSpPr txBox="1">
            <a:spLocks noGrp="1"/>
          </p:cNvSpPr>
          <p:nvPr>
            <p:ph type="body" idx="1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87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8"/>
          <p:cNvSpPr/>
          <p:nvPr/>
        </p:nvSpPr>
        <p:spPr>
          <a:xfrm>
            <a:off x="1" y="1343613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88"/>
          <p:cNvSpPr>
            <a:spLocks noGrp="1"/>
          </p:cNvSpPr>
          <p:nvPr>
            <p:ph type="pic" idx="2"/>
          </p:nvPr>
        </p:nvSpPr>
        <p:spPr>
          <a:xfrm>
            <a:off x="8064403" y="1343226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88"/>
          <p:cNvSpPr txBox="1">
            <a:spLocks noGrp="1"/>
          </p:cNvSpPr>
          <p:nvPr>
            <p:ph type="body" idx="1"/>
          </p:nvPr>
        </p:nvSpPr>
        <p:spPr>
          <a:xfrm>
            <a:off x="8064399" y="5160729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88"/>
          <p:cNvSpPr txBox="1">
            <a:spLocks noGrp="1"/>
          </p:cNvSpPr>
          <p:nvPr>
            <p:ph type="body" idx="3"/>
          </p:nvPr>
        </p:nvSpPr>
        <p:spPr>
          <a:xfrm>
            <a:off x="484719" y="1706886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88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9"/>
          <p:cNvSpPr/>
          <p:nvPr/>
        </p:nvSpPr>
        <p:spPr>
          <a:xfrm>
            <a:off x="4186697" y="1343613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89"/>
          <p:cNvSpPr>
            <a:spLocks noGrp="1"/>
          </p:cNvSpPr>
          <p:nvPr>
            <p:ph type="pic" idx="2"/>
          </p:nvPr>
        </p:nvSpPr>
        <p:spPr>
          <a:xfrm>
            <a:off x="-409" y="1343226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89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89"/>
          <p:cNvSpPr txBox="1">
            <a:spLocks noGrp="1"/>
          </p:cNvSpPr>
          <p:nvPr>
            <p:ph type="body" idx="3"/>
          </p:nvPr>
        </p:nvSpPr>
        <p:spPr>
          <a:xfrm>
            <a:off x="4300606" y="1706882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89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0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2"/>
          <p:cNvSpPr txBox="1">
            <a:spLocks noGrp="1"/>
          </p:cNvSpPr>
          <p:nvPr>
            <p:ph type="ctrTitle"/>
          </p:nvPr>
        </p:nvSpPr>
        <p:spPr>
          <a:xfrm>
            <a:off x="1524000" y="2725133"/>
            <a:ext cx="9144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9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15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5" name="Google Shape;375;p9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9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9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93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93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9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Google Shape;382;p9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3" name="Google Shape;383;p9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4" name="Google Shape;384;p93"/>
          <p:cNvPicPr preferRelativeResize="0"/>
          <p:nvPr/>
        </p:nvPicPr>
        <p:blipFill rotWithShape="1">
          <a:blip r:embed="rId2">
            <a:alphaModFix/>
          </a:blip>
          <a:srcRect l="5492" t="36151" r="1217" b="35785"/>
          <a:stretch/>
        </p:blipFill>
        <p:spPr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93"/>
          <p:cNvSpPr/>
          <p:nvPr/>
        </p:nvSpPr>
        <p:spPr>
          <a:xfrm>
            <a:off x="666311" y="6466370"/>
            <a:ext cx="250094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62C3"/>
                </a:solidFill>
                <a:latin typeface="Arial Narrow"/>
                <a:ea typeface="Arial Narrow"/>
                <a:cs typeface="Arial Narrow"/>
                <a:sym typeface="Arial Narrow"/>
              </a:rPr>
              <a:t>www.amgenbiotechexperience.com</a:t>
            </a:r>
            <a:endParaRPr/>
          </a:p>
        </p:txBody>
      </p:sp>
      <p:sp>
        <p:nvSpPr>
          <p:cNvPr id="386" name="Google Shape;386;p93"/>
          <p:cNvSpPr/>
          <p:nvPr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93"/>
          <p:cNvSpPr/>
          <p:nvPr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 w="25400" cap="flat" cmpd="sng">
            <a:solidFill>
              <a:srgbClr val="2DBC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3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 w="25400" cap="flat" cmpd="sng">
            <a:solidFill>
              <a:srgbClr val="0068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1"/>
          </p:nvPr>
        </p:nvSpPr>
        <p:spPr>
          <a:xfrm>
            <a:off x="484719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2"/>
          </p:nvPr>
        </p:nvSpPr>
        <p:spPr>
          <a:xfrm>
            <a:off x="484719" y="1528235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2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84717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4"/>
          </p:nvPr>
        </p:nvSpPr>
        <p:spPr>
          <a:xfrm>
            <a:off x="6196499" y="1528235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5541264" y="6254144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33" b="1" i="0" u="none" strike="noStrike" cap="non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2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335243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6"/>
          <p:cNvSpPr/>
          <p:nvPr/>
        </p:nvSpPr>
        <p:spPr>
          <a:xfrm>
            <a:off x="5541264" y="6254148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1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6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46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8" name="Google Shape;138;p46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335246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0"/>
          <p:cNvSpPr/>
          <p:nvPr/>
        </p:nvSpPr>
        <p:spPr>
          <a:xfrm>
            <a:off x="5541264" y="6254148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 b="1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0"/>
          <p:cNvSpPr txBox="1"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64350" algn="l" rtl="0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sz="5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70"/>
          <p:cNvSpPr txBox="1"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sz="2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8" name="Google Shape;268;p7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335246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com/curriculum-resources/exploring-precision-medicine-classroom-base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genbiotechexperienc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genbiotechexperience.com/curriculum-resources/web-based-investigations" TargetMode="External"/><Relationship Id="rId5" Type="http://schemas.openxmlformats.org/officeDocument/2006/relationships/hyperlink" Target="https://amgenbiotechexperience.com/curriculum-resources/classroom-based-investigations" TargetMode="External"/><Relationship Id="rId4" Type="http://schemas.openxmlformats.org/officeDocument/2006/relationships/hyperlink" Target="https://amgenbiotechexperience.com/curriculum-resources/lab-based-investigation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mgenbiotechexperience.com/sites/default/files/abe-abridged-genetic-engineering-sg.pdf" TargetMode="External"/><Relationship Id="rId13" Type="http://schemas.openxmlformats.org/officeDocument/2006/relationships/hyperlink" Target="http://www.amgenbiotechexperience.com/sites/default/files/colony-pcr-tg-2019_spanish_protected.pdf" TargetMode="External"/><Relationship Id="rId3" Type="http://schemas.openxmlformats.org/officeDocument/2006/relationships/hyperlink" Target="https://amgenbiotechexperience.com/sites/default/files/abe-all-sequences-tg-protected.pdf" TargetMode="External"/><Relationship Id="rId7" Type="http://schemas.openxmlformats.org/officeDocument/2006/relationships/hyperlink" Target="https://amgenbiotechexperience.com/sites/default/files/abe-abridged-genetic-engineering-tg-protected.pdf" TargetMode="External"/><Relationship Id="rId12" Type="http://schemas.openxmlformats.org/officeDocument/2006/relationships/hyperlink" Target="https://amgenbiotechexperience.com/sites/default/files/abe-colony-pcr-tg-protecte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mgenbiotechexperience.com/sites/default/files/abe_espanol_guia_del_estudiante_2019.pdf" TargetMode="External"/><Relationship Id="rId11" Type="http://schemas.openxmlformats.org/officeDocument/2006/relationships/hyperlink" Target="https://www.amgenbiotechexperience.com/sites/default/files/focus_on_bacteria_sequence_laboratory_reagents.pdf" TargetMode="External"/><Relationship Id="rId5" Type="http://schemas.openxmlformats.org/officeDocument/2006/relationships/hyperlink" Target="http://amgenbiotechexperience.com/sites/default/files/abe-all-sequences-sg.pdf" TargetMode="External"/><Relationship Id="rId15" Type="http://schemas.openxmlformats.org/officeDocument/2006/relationships/hyperlink" Target="http://www.amgenbiotechexperience.com/sites/default/files/colony-pcr-sg-2019_spanish.pdf" TargetMode="External"/><Relationship Id="rId10" Type="http://schemas.openxmlformats.org/officeDocument/2006/relationships/hyperlink" Target="https://www.amgenbiotechexperience.com/sites/default/files/abridgedabe.ppt" TargetMode="External"/><Relationship Id="rId4" Type="http://schemas.openxmlformats.org/officeDocument/2006/relationships/hyperlink" Target="https://www.amgenbiotechexperience.com/sites/default/files/abe_espanol_guia_del_profesor_2019_protected.pdf" TargetMode="External"/><Relationship Id="rId9" Type="http://schemas.openxmlformats.org/officeDocument/2006/relationships/hyperlink" Target="https://www.amgenbiotechexperience.com/sites/default/files/abridged_genetic_engineering_sequence_laboratory_reagents.pdf" TargetMode="External"/><Relationship Id="rId14" Type="http://schemas.openxmlformats.org/officeDocument/2006/relationships/hyperlink" Target="http://amgenbiotechexperience.com/sites/default/files/2022-06/abe-colony-pcr-sg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net/rhodeisland/node/5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net/rhodeislan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"/>
          <p:cNvSpPr txBox="1">
            <a:spLocks noGrp="1"/>
          </p:cNvSpPr>
          <p:nvPr>
            <p:ph type="body" idx="2"/>
          </p:nvPr>
        </p:nvSpPr>
        <p:spPr>
          <a:xfrm>
            <a:off x="457200" y="5791200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/>
              <a:t>ABE RI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None/>
            </a:pPr>
            <a:r>
              <a:rPr lang="en-US" sz="2800" cap="none"/>
              <a:t>Doreen Osgood, MS, Ph.D. , PI And Director</a:t>
            </a:r>
            <a:endParaRPr/>
          </a:p>
        </p:txBody>
      </p:sp>
      <p:sp>
        <p:nvSpPr>
          <p:cNvPr id="394" name="Google Shape;394;p1"/>
          <p:cNvSpPr txBox="1">
            <a:spLocks noGrp="1"/>
          </p:cNvSpPr>
          <p:nvPr>
            <p:ph type="title"/>
          </p:nvPr>
        </p:nvSpPr>
        <p:spPr>
          <a:xfrm>
            <a:off x="762001" y="1752600"/>
            <a:ext cx="10591796" cy="6858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Calibri"/>
              <a:buNone/>
            </a:pPr>
            <a:r>
              <a:rPr lang="en-US" sz="4700">
                <a:latin typeface="Calibri"/>
                <a:ea typeface="Calibri"/>
                <a:cs typeface="Calibri"/>
                <a:sym typeface="Calibri"/>
              </a:rPr>
              <a:t>WHAT’S  DIFFERENT AND THE SAME THIS ACADEMIC YEAR?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Char char="•"/>
            </a:pPr>
            <a:r>
              <a:rPr lang="en-US" sz="2600"/>
              <a:t>New teachers need to be trained at an ABE PDI before they can sign up to borrow ABE materials and equipment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Char char="•"/>
            </a:pPr>
            <a:r>
              <a:rPr lang="en-US" sz="2600"/>
              <a:t>Do not supply materials and equipment to labs where the teacher has not yet been trained</a:t>
            </a:r>
            <a:endParaRPr/>
          </a:p>
          <a:p>
            <a:pPr marL="309018" lvl="0" indent="-30901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40"/>
              <a:buChar char="•"/>
            </a:pPr>
            <a:r>
              <a:rPr lang="en-US" sz="2600"/>
              <a:t>Annually, each teacher who participates in the ABE program should submit a signed copy of the Amgen Biotech Experience Expectations and Policies Form prior to or when picking up their ABE materials</a:t>
            </a:r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POLICIES FOR ABE SCHOOL SITES – FROM P.O.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Contact  Coordinator (Arielle) to confirm date scheduling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Pick kit up and return on the dates agreed upon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Return kit as it was received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Notify Coordinator about any broken equipment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Any items not returned are reported to the EDC. School that do not return all items will not be able to borrow any future kits.</a:t>
            </a: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</p:txBody>
      </p:sp>
      <p:sp>
        <p:nvSpPr>
          <p:cNvPr id="477" name="Google Shape;477;p14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PROGRAM EXPECTATIONS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u="sng"/>
              <a:t>Expectations and policies form</a:t>
            </a:r>
            <a:r>
              <a:rPr lang="en-US"/>
              <a:t>: Each teacher!</a:t>
            </a:r>
            <a:endParaRPr>
              <a:solidFill>
                <a:srgbClr val="FF0000"/>
              </a:solidFill>
            </a:endParaRPr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u="sng"/>
              <a:t>Teacher information form </a:t>
            </a:r>
            <a:r>
              <a:rPr lang="en-US"/>
              <a:t>: To be filled out by each teacher.</a:t>
            </a:r>
            <a:r>
              <a:rPr lang="en-US">
                <a:solidFill>
                  <a:srgbClr val="FF0000"/>
                </a:solidFill>
              </a:rPr>
              <a:t> </a:t>
            </a: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Kit request form: To be filled out by the Lead Teacher. Must list all teachers utilizing any portion of the kits.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Font typeface="Noto Sans Symbols"/>
              <a:buChar char="⮚"/>
            </a:pPr>
            <a:r>
              <a:rPr lang="en-US"/>
              <a:t>Must list all participating teachers and contact information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Font typeface="Noto Sans Symbols"/>
              <a:buChar char="⮚"/>
            </a:pPr>
            <a:r>
              <a:rPr lang="en-US">
                <a:solidFill>
                  <a:srgbClr val="FF0000"/>
                </a:solidFill>
              </a:rPr>
              <a:t>New!</a:t>
            </a:r>
            <a:r>
              <a:rPr lang="en-US"/>
              <a:t> After Rotation Survey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483" name="Google Shape;483;p15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REQUIRED DOCUMENTS: </a:t>
            </a:r>
            <a:r>
              <a:rPr lang="en-US">
                <a:solidFill>
                  <a:srgbClr val="FF0000"/>
                </a:solidFill>
              </a:rPr>
              <a:t>DATES TO BE DETERMINED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"/>
          <p:cNvSpPr txBox="1">
            <a:spLocks noGrp="1"/>
          </p:cNvSpPr>
          <p:nvPr>
            <p:ph type="ctrTitle"/>
          </p:nvPr>
        </p:nvSpPr>
        <p:spPr>
          <a:xfrm>
            <a:off x="1676400" y="824896"/>
            <a:ext cx="8839200" cy="458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KIT SCHEDULING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sz="2900"/>
              <a:t>How to unpack: Put refrigerator and freezer items away ASAP.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900"/>
              <a:t>Equipment and supplied checklist: Check that you receive what is indicated on the list.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900"/>
              <a:t>Resource Binder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900"/>
              <a:t>How to store: Keep track of kit contents. 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900"/>
              <a:t>How to pack: Try to put items back in appropriate labeled bin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900"/>
              <a:t>All plastic ware, dyes, equipment, columns and reagents must be returned. Even empty bottles!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484717" y="597262"/>
            <a:ext cx="112223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70"/>
              <a:buFont typeface="Calibri"/>
              <a:buNone/>
            </a:pPr>
            <a:r>
              <a:rPr lang="en-US" sz="3470"/>
              <a:t>KIT CONTENTS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body" idx="1"/>
          </p:nvPr>
        </p:nvSpPr>
        <p:spPr>
          <a:xfrm>
            <a:off x="152399" y="914400"/>
            <a:ext cx="8305801" cy="417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400" dirty="0"/>
          </a:p>
          <a:p>
            <a:pPr marL="309019" lvl="0" indent="-30901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4A: Post Stain: We will no longer provide a Bottle of 1xSB with </a:t>
            </a:r>
            <a:r>
              <a:rPr lang="en-US" sz="2000" dirty="0" err="1"/>
              <a:t>Sybersafe</a:t>
            </a:r>
            <a:endParaRPr sz="2000" dirty="0"/>
          </a:p>
          <a:p>
            <a:pPr marL="609570" lvl="1" indent="-300551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561"/>
              <a:buChar char="–"/>
            </a:pPr>
            <a:r>
              <a:rPr lang="en-US" sz="1734" dirty="0"/>
              <a:t>4A/Colony PCR: </a:t>
            </a:r>
            <a:r>
              <a:rPr lang="en-US" sz="1734" dirty="0" err="1"/>
              <a:t>SyberSafe</a:t>
            </a:r>
            <a:r>
              <a:rPr lang="en-US" sz="1734" dirty="0"/>
              <a:t> will be replaced with Gel Green. Same dilution. Still light sensitive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6A –  Protein purification preparation. Only will give out “transomed cells’ if requested.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sz="2000" i="0" dirty="0">
                <a:solidFill>
                  <a:srgbClr val="414042"/>
                </a:solidFill>
              </a:rPr>
              <a:t>The Amgen Biotech Experience (ABE) offers lab-based, classroom-based (non-lab), and Web-based investigations in biotechnology. </a:t>
            </a:r>
            <a:endParaRPr lang="en-US" dirty="0"/>
          </a:p>
          <a:p>
            <a:pPr marL="309019" lvl="0" indent="-141398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</p:txBody>
      </p:sp>
      <p:sp>
        <p:nvSpPr>
          <p:cNvPr id="500" name="Google Shape;500;p18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THE ADDITIONAL LABS  CHANGES</a:t>
            </a:r>
            <a:endParaRPr/>
          </a:p>
        </p:txBody>
      </p:sp>
      <p:pic>
        <p:nvPicPr>
          <p:cNvPr id="501" name="Google Shape;5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468780" y="1155391"/>
            <a:ext cx="1447800" cy="19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7762" y="1347572"/>
            <a:ext cx="1930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8" descr="SYBR™ Safe DNA Gel Stain"/>
          <p:cNvPicPr preferRelativeResize="0"/>
          <p:nvPr/>
        </p:nvPicPr>
        <p:blipFill rotWithShape="1">
          <a:blip r:embed="rId5">
            <a:alphaModFix/>
          </a:blip>
          <a:srcRect l="15539" t="10845" r="12769" b="14499"/>
          <a:stretch/>
        </p:blipFill>
        <p:spPr>
          <a:xfrm>
            <a:off x="8915400" y="2899356"/>
            <a:ext cx="1625600" cy="15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8"/>
          <p:cNvPicPr preferRelativeResize="0"/>
          <p:nvPr/>
        </p:nvPicPr>
        <p:blipFill rotWithShape="1">
          <a:blip r:embed="rId6">
            <a:alphaModFix/>
          </a:blip>
          <a:srcRect l="18000" t="22890" r="14444" b="21555"/>
          <a:stretch/>
        </p:blipFill>
        <p:spPr>
          <a:xfrm>
            <a:off x="10695284" y="2899357"/>
            <a:ext cx="1462596" cy="150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229600" cy="40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40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THE ADDITIONAL LABS  CHANGES</a:t>
            </a:r>
            <a:endParaRPr/>
          </a:p>
        </p:txBody>
      </p:sp>
      <p:sp>
        <p:nvSpPr>
          <p:cNvPr id="512" name="Google Shape;512;p19"/>
          <p:cNvSpPr txBox="1"/>
          <p:nvPr/>
        </p:nvSpPr>
        <p:spPr>
          <a:xfrm>
            <a:off x="609600" y="1450025"/>
            <a:ext cx="103632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i="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ABE’s classroom-based </a:t>
            </a:r>
            <a:r>
              <a:rPr lang="en-US" sz="2000" b="1" i="1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Exploring Precision Medicine </a:t>
            </a:r>
            <a:r>
              <a:rPr lang="en-US" sz="2000" b="1" i="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mirrors the lab-based method but is designed for classroom use.  PTC” bitter </a:t>
            </a:r>
            <a:r>
              <a:rPr lang="en-US" sz="2000" b="1" i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taste testing” PCR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out our </a:t>
            </a:r>
            <a:r>
              <a:rPr lang="en-US" sz="2000" b="0" i="0" u="sng" dirty="0">
                <a:solidFill>
                  <a:srgbClr val="004F9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classroom-based version.</a:t>
            </a:r>
            <a:r>
              <a:rPr lang="en-US" sz="20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dirty="0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i="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The module explores the connections between genes and traits. Students learn how slight genetic differences can impact how well a patient responds to certain medications.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None/>
            </a:pPr>
            <a:endParaRPr sz="2000" b="1" i="0" dirty="0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Char char="•"/>
            </a:pPr>
            <a:r>
              <a:rPr lang="en-US" sz="2000" b="1" i="0" dirty="0">
                <a:solidFill>
                  <a:srgbClr val="414042"/>
                </a:solidFill>
                <a:latin typeface="Arial"/>
                <a:ea typeface="Arial"/>
                <a:cs typeface="Arial"/>
                <a:sym typeface="Arial"/>
              </a:rPr>
              <a:t>Working with classmates and using online resources, students examine how variations in a gene influence individuals’ abilities to taste the bitter compound “PTC,” and then consider how tiny differences in individuals' DNA might be responsible for variations in drug metabolism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None/>
            </a:pPr>
            <a:endParaRPr sz="2000" b="1" dirty="0">
              <a:solidFill>
                <a:srgbClr val="41404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rgbClr val="0062C3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body" idx="1"/>
          </p:nvPr>
        </p:nvSpPr>
        <p:spPr>
          <a:xfrm>
            <a:off x="393277" y="13526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sz="2800" dirty="0"/>
              <a:t>Biotech student award (electronic certificate)</a:t>
            </a:r>
            <a:endParaRPr sz="2800"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800" dirty="0"/>
              <a:t>Amgen visits ( students: for participating ABE RI schools)</a:t>
            </a:r>
            <a:endParaRPr sz="2800"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800" dirty="0"/>
              <a:t>Bring your students to URI day for only participating workshop teachers</a:t>
            </a:r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800" dirty="0"/>
              <a:t>Amgen Volunteer program ( </a:t>
            </a:r>
            <a:r>
              <a:rPr lang="en-US" sz="2800" dirty="0" err="1"/>
              <a:t>offerd</a:t>
            </a:r>
            <a:r>
              <a:rPr lang="en-US" sz="2800" dirty="0"/>
              <a:t> though the program office).</a:t>
            </a:r>
            <a:endParaRPr sz="2800"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sz="2800" dirty="0"/>
              <a:t>Albert </a:t>
            </a:r>
            <a:r>
              <a:rPr lang="en-US" sz="2800" dirty="0" err="1"/>
              <a:t>Kausch</a:t>
            </a:r>
            <a:endParaRPr sz="2800" dirty="0"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sz="2800" dirty="0"/>
              <a:t>CMB 190: Issues in Biotechnology</a:t>
            </a:r>
            <a:endParaRPr sz="2800" dirty="0"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sz="2800" dirty="0"/>
              <a:t>available to High School (HS) </a:t>
            </a:r>
            <a:endParaRPr sz="2800" dirty="0"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sz="2800" dirty="0"/>
              <a:t>3 college credits for a fee </a:t>
            </a:r>
            <a:endParaRPr sz="2800" dirty="0"/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WHAT WE OFFER AND HOPE TO  OFFER AGAIN</a:t>
            </a:r>
            <a:r>
              <a:rPr lang="en-US">
                <a:solidFill>
                  <a:srgbClr val="0062C3"/>
                </a:solidFill>
              </a:rPr>
              <a:t>?</a:t>
            </a:r>
            <a:r>
              <a:rPr lang="en-US">
                <a:solidFill>
                  <a:srgbClr val="FF0000"/>
                </a:solidFill>
              </a:rPr>
              <a:t> 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1"/>
          <p:cNvSpPr txBox="1">
            <a:spLocks noGrp="1"/>
          </p:cNvSpPr>
          <p:nvPr>
            <p:ph type="ctrTitle"/>
          </p:nvPr>
        </p:nvSpPr>
        <p:spPr>
          <a:xfrm>
            <a:off x="2667000" y="2725133"/>
            <a:ext cx="6858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THANK YOU!</a:t>
            </a:r>
            <a:endParaRPr/>
          </a:p>
        </p:txBody>
      </p:sp>
      <p:sp>
        <p:nvSpPr>
          <p:cNvPr id="524" name="Google Shape;524;p21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4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Doreen Osgood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Arielle Chaves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Kim Basa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Will Nebus</a:t>
            </a: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400" name="Google Shape;400;p2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RI ABE SITE OFFICE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"/>
          <p:cNvSpPr txBox="1">
            <a:spLocks noGrp="1"/>
          </p:cNvSpPr>
          <p:nvPr>
            <p:ph type="body" idx="1"/>
          </p:nvPr>
        </p:nvSpPr>
        <p:spPr>
          <a:xfrm>
            <a:off x="381000" y="1447801"/>
            <a:ext cx="11582400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1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406" name="Google Shape;406;p3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4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WE MOVED TO THE KINGSTON CAMPUS </a:t>
            </a:r>
            <a:endParaRPr/>
          </a:p>
        </p:txBody>
      </p:sp>
      <p:pic>
        <p:nvPicPr>
          <p:cNvPr id="407" name="Google Shape;4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3870" y="1642681"/>
            <a:ext cx="6524647" cy="395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071882-38D5-48B5-B460-D7B7311A4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677" y="1514859"/>
            <a:ext cx="5532035" cy="1692346"/>
          </a:xfrm>
        </p:spPr>
        <p:txBody>
          <a:bodyPr/>
          <a:lstStyle/>
          <a:p>
            <a:r>
              <a:rPr lang="en-US" sz="2400" dirty="0"/>
              <a:t>In 1990, leaders at Amgen set out to help teach high school students in their community about biotechnology. Using the latest tools and science, they created ABE. </a:t>
            </a:r>
          </a:p>
          <a:p>
            <a:r>
              <a:rPr lang="en-US" sz="2400" dirty="0"/>
              <a:t>Using the latest tools and science, they created ABE. For 34 years, more than 3,600 science educators have participated in ABE.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BC9984-F1F4-E7F5-DE7A-26842204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45" y="152312"/>
            <a:ext cx="11222376" cy="1692346"/>
          </a:xfrm>
        </p:spPr>
        <p:txBody>
          <a:bodyPr/>
          <a:lstStyle/>
          <a:p>
            <a:r>
              <a:rPr lang="en-US" dirty="0"/>
              <a:t>In 2024, the Amgen Biotech Experience (ABE) is celebrating reaching 1 million students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89C72-7AD3-6818-111B-B2F8FB2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339" y="1643542"/>
            <a:ext cx="5998984" cy="38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11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11582400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 err="1"/>
              <a:t>LabXchange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https://www.amgenbiotechexperience.com/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M3rlot!</a:t>
            </a:r>
            <a:endParaRPr dirty="0"/>
          </a:p>
          <a:p>
            <a:pPr marL="309019" lvl="1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None/>
            </a:pP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ABE offers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lab-based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,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classroom-based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(non-lab), and </a:t>
            </a:r>
            <a:r>
              <a:rPr lang="en-US" b="0" i="0" u="sng" dirty="0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web-based investigations</a:t>
            </a:r>
            <a:r>
              <a:rPr lang="en-US" b="0" i="0" dirty="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in biotechnology, and provides professional learning opportunities and resources to support teachers and students in the use of ABE materials.</a:t>
            </a:r>
            <a:endParaRPr dirty="0"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</p:txBody>
      </p:sp>
      <p:sp>
        <p:nvSpPr>
          <p:cNvPr id="419" name="Google Shape;419;p5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ABE RESOURCES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"/>
          <p:cNvSpPr txBox="1"/>
          <p:nvPr/>
        </p:nvSpPr>
        <p:spPr>
          <a:xfrm>
            <a:off x="226141" y="74547"/>
            <a:ext cx="11631563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View the entire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Foundations of Biotech 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package of materials (all of the below sequences are included):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[7 MB]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(password protected) 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| </a:t>
            </a: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Guía del profesor—todas secuencias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(protección por contraseña)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[6 MB] | </a:t>
            </a: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Guía del estudiante—todas secuencias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74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5749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SEQUENCE OPTIONS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Abridged Genetic Engineering Sequence (16–18 class sessions)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Abridged Genetic Engineering Sequence 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is identical to the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Complete Genetic Engineering Sequence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except that students are provided with the recombinant plasmid rather than creating it themselves.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(password protected) </a:t>
            </a:r>
            <a:r>
              <a:rPr lang="en-US" sz="1800" b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M3rlot!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Related Resources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Laboratory Reagents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Abridged Genetic Engineering Pathway PowerPoint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Laboratory Reagents</a:t>
            </a:r>
            <a:endParaRPr sz="1800" u="sng">
              <a:solidFill>
                <a:srgbClr val="0063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63C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57493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Colony PCR (1–2 class sessions)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Colony PCR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lab is designed to be used as part of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Foundations of Biotech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. In this lab, students sample a colony from one of their plates and perform PCR on it to confirm the presence of the desired plasmid.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Guide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(password protected) 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| </a:t>
            </a: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el profesor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</a:t>
            </a:r>
            <a:r>
              <a:rPr lang="en-US" sz="1800" i="1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(protección por contraseña)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63C3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</a:t>
            </a:r>
            <a:r>
              <a:rPr lang="en-US" sz="1800">
                <a:solidFill>
                  <a:srgbClr val="414042"/>
                </a:solidFill>
                <a:latin typeface="IBM Plex Sans"/>
                <a:ea typeface="IBM Plex Sans"/>
                <a:cs typeface="IBM Plex Sans"/>
                <a:sym typeface="IBM Plex Sans"/>
              </a:rPr>
              <a:t> | </a:t>
            </a:r>
            <a:r>
              <a:rPr lang="en-US" sz="1800" u="sng">
                <a:solidFill>
                  <a:srgbClr val="0063C3"/>
                </a:solidFill>
                <a:latin typeface="IBM Plex Sans"/>
                <a:ea typeface="IBM Plex Sans"/>
                <a:cs typeface="IBM Plex Sans"/>
                <a:sym typeface="IBM Plex San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para el estudiante</a:t>
            </a:r>
            <a:endParaRPr sz="1800">
              <a:solidFill>
                <a:srgbClr val="41404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ABE RI website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https://amgenbiotechexperience.net/rhodeisland/node/511</a:t>
            </a:r>
            <a:endParaRPr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Access directly or through the Amgen Biotech Experience Website  (register)</a:t>
            </a:r>
            <a:endParaRPr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ABE RI website</a:t>
            </a:r>
            <a:endParaRPr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Resources for each lab: 1, 2a, 4a, 5  and 6 and Colony PCR</a:t>
            </a:r>
            <a:endParaRPr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Quick guides for Gel making and resource binder information</a:t>
            </a:r>
            <a:endParaRPr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Videos to be coming (we hope)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  <a:p>
            <a:pPr marL="309019" lvl="0" indent="-14139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/>
          </a:p>
        </p:txBody>
      </p:sp>
      <p:sp>
        <p:nvSpPr>
          <p:cNvPr id="425" name="Google Shape;425;p6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ABE RI RESOURCES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>
            <a:spLocks noGrp="1"/>
          </p:cNvSpPr>
          <p:nvPr>
            <p:ph type="body" idx="1"/>
          </p:nvPr>
        </p:nvSpPr>
        <p:spPr>
          <a:xfrm>
            <a:off x="484717" y="13526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19" lvl="0" indent="-309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Manuals/Guides</a:t>
            </a:r>
            <a:endParaRPr dirty="0"/>
          </a:p>
          <a:p>
            <a:pPr marL="609570" lvl="1" indent="-30055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All sequences available online for print</a:t>
            </a:r>
            <a:endParaRPr dirty="0"/>
          </a:p>
          <a:p>
            <a:pPr marL="918588" lvl="2" indent="-309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•"/>
            </a:pPr>
            <a:r>
              <a:rPr lang="en-US" dirty="0"/>
              <a:t>Website; curriculum; teacher/student guides</a:t>
            </a:r>
            <a:endParaRPr dirty="0"/>
          </a:p>
          <a:p>
            <a:pPr marL="918588" lvl="2" indent="-309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•"/>
            </a:pPr>
            <a:r>
              <a:rPr lang="en-US" dirty="0"/>
              <a:t>Teacher guide password protected: </a:t>
            </a:r>
            <a:endParaRPr dirty="0"/>
          </a:p>
          <a:p>
            <a:pPr marL="1219140" lvl="3" indent="-30055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90"/>
              <a:buChar char="–"/>
            </a:pPr>
            <a:r>
              <a:rPr lang="en-US" dirty="0"/>
              <a:t>M3rlot!</a:t>
            </a:r>
            <a:endParaRPr dirty="0"/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If using 2015; Begin at Tab C</a:t>
            </a:r>
          </a:p>
          <a:p>
            <a:pPr marL="309019" lvl="0" indent="-3090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ABR RI Resource Binder: one copy will be in your kit. Please return. PDF also available on the </a:t>
            </a:r>
            <a:r>
              <a:rPr lang="en-US" dirty="0">
                <a:hlinkClick r:id="rId3"/>
              </a:rPr>
              <a:t>Amgen Biotech Experience RI website</a:t>
            </a:r>
            <a:endParaRPr dirty="0"/>
          </a:p>
        </p:txBody>
      </p:sp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484717" y="617711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LAB GUIDES: CURRENT 2019</a:t>
            </a:r>
            <a:endParaRPr/>
          </a:p>
        </p:txBody>
      </p:sp>
      <p:pic>
        <p:nvPicPr>
          <p:cNvPr id="446" name="Google Shape;4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1627" y="2911471"/>
            <a:ext cx="416560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182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"/>
          <p:cNvSpPr txBox="1">
            <a:spLocks noGrp="1"/>
          </p:cNvSpPr>
          <p:nvPr>
            <p:ph type="ctrTitle"/>
          </p:nvPr>
        </p:nvSpPr>
        <p:spPr>
          <a:xfrm>
            <a:off x="1676400" y="824896"/>
            <a:ext cx="9448800" cy="458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PROGRAM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EXPECTATIONS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1020</Words>
  <Application>Microsoft Office PowerPoint</Application>
  <PresentationFormat>Widescreen</PresentationFormat>
  <Paragraphs>117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IBM Plex Sans</vt:lpstr>
      <vt:lpstr>Calibri</vt:lpstr>
      <vt:lpstr>Arial Narrow</vt:lpstr>
      <vt:lpstr>Arial</vt:lpstr>
      <vt:lpstr>Noto Sans Symbols</vt:lpstr>
      <vt:lpstr>6_Amgen_Theme</vt:lpstr>
      <vt:lpstr>Amgen_Theme</vt:lpstr>
      <vt:lpstr>5_Amgen_Theme</vt:lpstr>
      <vt:lpstr>WHAT’S  DIFFERENT AND THE SAME THIS ACADEMIC YEAR?</vt:lpstr>
      <vt:lpstr>RI ABE SITE OFFICE</vt:lpstr>
      <vt:lpstr>WE MOVED TO THE KINGSTON CAMPUS </vt:lpstr>
      <vt:lpstr>In 2024, the Amgen Biotech Experience (ABE) is celebrating reaching 1 million students  </vt:lpstr>
      <vt:lpstr>ABE RESOURCES</vt:lpstr>
      <vt:lpstr>PowerPoint Presentation</vt:lpstr>
      <vt:lpstr>ABE RI RESOURCES</vt:lpstr>
      <vt:lpstr>LAB GUIDES: CURRENT 2019</vt:lpstr>
      <vt:lpstr>PROGRAM EXPECTATIONS</vt:lpstr>
      <vt:lpstr>POLICIES FOR ABE SCHOOL SITES – FROM P.O.</vt:lpstr>
      <vt:lpstr>PROGRAM EXPECTATIONS</vt:lpstr>
      <vt:lpstr>REQUIRED DOCUMENTS: DATES TO BE DETERMINED</vt:lpstr>
      <vt:lpstr>KIT SCHEDULING </vt:lpstr>
      <vt:lpstr>KIT CONTENTS  </vt:lpstr>
      <vt:lpstr>THE ADDITIONAL LABS  CHANGES</vt:lpstr>
      <vt:lpstr>THE ADDITIONAL LABS  CHANGES</vt:lpstr>
      <vt:lpstr>WHAT WE OFFER AND HOPE TO  OFFER AGAIN?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 DIFFERENT AND THE SAME THIS ACADEMIC YEAR?</dc:title>
  <dc:creator>LaVita, Silvia</dc:creator>
  <cp:lastModifiedBy>Doreen Osgood</cp:lastModifiedBy>
  <cp:revision>3</cp:revision>
  <dcterms:created xsi:type="dcterms:W3CDTF">2015-02-05T00:12:33Z</dcterms:created>
  <dcterms:modified xsi:type="dcterms:W3CDTF">2024-06-20T16:25:20Z</dcterms:modified>
</cp:coreProperties>
</file>