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1" r:id="rId2"/>
    <p:sldMasterId id="2147483696" r:id="rId3"/>
    <p:sldMasterId id="2147483708" r:id="rId4"/>
  </p:sldMasterIdLst>
  <p:notesMasterIdLst>
    <p:notesMasterId r:id="rId47"/>
  </p:notesMasterIdLst>
  <p:sldIdLst>
    <p:sldId id="256" r:id="rId5"/>
    <p:sldId id="342" r:id="rId6"/>
    <p:sldId id="259" r:id="rId7"/>
    <p:sldId id="260" r:id="rId8"/>
    <p:sldId id="261" r:id="rId9"/>
    <p:sldId id="283" r:id="rId10"/>
    <p:sldId id="262" r:id="rId11"/>
    <p:sldId id="263" r:id="rId12"/>
    <p:sldId id="332" r:id="rId13"/>
    <p:sldId id="333" r:id="rId14"/>
    <p:sldId id="265" r:id="rId15"/>
    <p:sldId id="266" r:id="rId16"/>
    <p:sldId id="267" r:id="rId17"/>
    <p:sldId id="268" r:id="rId18"/>
    <p:sldId id="269" r:id="rId19"/>
    <p:sldId id="270" r:id="rId20"/>
    <p:sldId id="320" r:id="rId21"/>
    <p:sldId id="321" r:id="rId22"/>
    <p:sldId id="334" r:id="rId23"/>
    <p:sldId id="351" r:id="rId24"/>
    <p:sldId id="352" r:id="rId25"/>
    <p:sldId id="306" r:id="rId26"/>
    <p:sldId id="353" r:id="rId27"/>
    <p:sldId id="354" r:id="rId28"/>
    <p:sldId id="257" r:id="rId29"/>
    <p:sldId id="355" r:id="rId30"/>
    <p:sldId id="356" r:id="rId31"/>
    <p:sldId id="307" r:id="rId32"/>
    <p:sldId id="347" r:id="rId33"/>
    <p:sldId id="359" r:id="rId34"/>
    <p:sldId id="360" r:id="rId35"/>
    <p:sldId id="361" r:id="rId36"/>
    <p:sldId id="276" r:id="rId37"/>
    <p:sldId id="277" r:id="rId38"/>
    <p:sldId id="278" r:id="rId39"/>
    <p:sldId id="273" r:id="rId40"/>
    <p:sldId id="362" r:id="rId41"/>
    <p:sldId id="363" r:id="rId42"/>
    <p:sldId id="364" r:id="rId43"/>
    <p:sldId id="366" r:id="rId44"/>
    <p:sldId id="365" r:id="rId45"/>
    <p:sldId id="285" r:id="rId46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/8/h4qrv5MiVRhaKqEnFeoLue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063980-FEF6-4FAA-98A5-40263A270F58}">
  <a:tblStyle styleId="{A5063980-FEF6-4FAA-98A5-40263A270F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ct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ct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/>
              <a:t>Be sure that the student or teacher pipetting is holding the tube, not the laboratory partner.</a:t>
            </a:r>
            <a:endParaRPr/>
          </a:p>
        </p:txBody>
      </p:sp>
      <p:sp>
        <p:nvSpPr>
          <p:cNvPr id="197" name="Google Shape;197;p12:notes"/>
          <p:cNvSpPr txBox="1">
            <a:spLocks noGrp="1"/>
          </p:cNvSpPr>
          <p:nvPr>
            <p:ph type="sldNum" idx="12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/>
              <a:t>Student Guide pg 20 in standard manual</a:t>
            </a:r>
            <a:endParaRPr/>
          </a:p>
          <a:p>
            <a:pPr marL="0" indent="0"/>
            <a:r>
              <a:rPr lang="en-US"/>
              <a:t>May differ in other versions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1450" indent="-2967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6847" indent="-237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61585" indent="-237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6324" indent="-237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698830" eaLnBrk="1" hangingPunct="1">
              <a:spcBef>
                <a:spcPct val="0"/>
              </a:spcBef>
              <a:buClrTx/>
              <a:defRPr/>
            </a:pPr>
            <a:fld id="{90E5038B-86CD-4609-AA1A-4B65BB96C71D}" type="slidenum">
              <a:rPr lang="en-US" altLang="en-US" kern="1200">
                <a:solidFill>
                  <a:prstClr val="black"/>
                </a:solidFill>
                <a:cs typeface="+mn-cs"/>
              </a:rPr>
              <a:pPr algn="r" defTabSz="698830" eaLnBrk="1" hangingPunct="1">
                <a:spcBef>
                  <a:spcPct val="0"/>
                </a:spcBef>
                <a:buClrTx/>
                <a:defRPr/>
              </a:pPr>
              <a:t>22</a:t>
            </a:fld>
            <a:endParaRPr lang="en-US" altLang="en-US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713" y="322263"/>
            <a:ext cx="6540500" cy="36798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126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92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979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20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00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9713" y="322263"/>
            <a:ext cx="6540500" cy="3679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en-US" sz="2400" i="1">
                <a:ea typeface="ＭＳ Ｐゴシック" pitchFamily="34" charset="-128"/>
              </a:rPr>
              <a:t>Things separate by size AND by charge (size is the biggest factor).</a:t>
            </a:r>
          </a:p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450" indent="-29671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6847" indent="-23736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1585" indent="-23736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6324" indent="-23736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1062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5801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0540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5279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698830" eaLnBrk="1" hangingPunct="1">
              <a:buClrTx/>
              <a:defRPr/>
            </a:pPr>
            <a:fld id="{441C378A-48D3-4A57-9C15-579FAC2562A7}" type="slidenum">
              <a:rPr lang="en-US" altLang="en-US" sz="1200" kern="1200">
                <a:solidFill>
                  <a:prstClr val="black"/>
                </a:solidFill>
                <a:cs typeface="+mn-cs"/>
              </a:rPr>
              <a:pPr algn="r" defTabSz="698830" eaLnBrk="1" hangingPunct="1">
                <a:buClrTx/>
                <a:defRPr/>
              </a:pPr>
              <a:t>39</a:t>
            </a:fld>
            <a:endParaRPr lang="en-US" altLang="en-US" sz="120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0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en-US" sz="2400" i="1">
                <a:ea typeface="ＭＳ Ｐゴシック" pitchFamily="34" charset="-128"/>
              </a:rPr>
              <a:t>Solution Tube 1 = blue + purple</a:t>
            </a:r>
          </a:p>
          <a:p>
            <a:pPr lvl="1" eaLnBrk="1" hangingPunct="1"/>
            <a:r>
              <a:rPr lang="en-US" altLang="en-US" sz="2400" i="1">
                <a:ea typeface="ＭＳ Ｐゴシック" pitchFamily="34" charset="-128"/>
              </a:rPr>
              <a:t>SolutionTube 2 = blue + purple + yellow</a:t>
            </a:r>
          </a:p>
          <a:p>
            <a:pPr lvl="1" eaLnBrk="1" hangingPunct="1"/>
            <a:r>
              <a:rPr lang="en-US" altLang="en-US" sz="2400" i="1">
                <a:ea typeface="ＭＳ Ｐゴシック" pitchFamily="34" charset="-128"/>
              </a:rPr>
              <a:t>SolutionTube 3 = blue</a:t>
            </a:r>
          </a:p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450" indent="-29671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6847" indent="-23736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1585" indent="-23736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6324" indent="-23736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1062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5801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0540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5279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698830" eaLnBrk="1" hangingPunct="1">
              <a:buClrTx/>
              <a:defRPr/>
            </a:pPr>
            <a:fld id="{CC07A71F-7A03-4DCE-85E8-D00348668A92}" type="slidenum">
              <a:rPr lang="en-US" altLang="en-US" sz="1200" kern="1200">
                <a:solidFill>
                  <a:prstClr val="black"/>
                </a:solidFill>
                <a:cs typeface="+mn-cs"/>
              </a:rPr>
              <a:pPr algn="r" defTabSz="698830" eaLnBrk="1" hangingPunct="1">
                <a:buClrTx/>
                <a:defRPr/>
              </a:pPr>
              <a:t>41</a:t>
            </a:fld>
            <a:endParaRPr lang="en-US" altLang="en-US" sz="120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16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1" name="Google Shape;3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8" name="Google Shape;3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61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/>
              <a:t>The type of micropipettes may differ between sites.</a:t>
            </a: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/>
              <a:t>Some pipettors have more than 3 boxes on their display windows. Be sure to draw your particular style of piper on the board to clarify.</a:t>
            </a:r>
            <a:endParaRPr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198628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3850"/>
            <a:ext cx="6540500" cy="367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body" idx="1"/>
          </p:nvPr>
        </p:nvSpPr>
        <p:spPr>
          <a:xfrm>
            <a:off x="571501" y="4460430"/>
            <a:ext cx="7449344" cy="2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body" idx="2"/>
          </p:nvPr>
        </p:nvSpPr>
        <p:spPr>
          <a:xfrm>
            <a:off x="571501" y="410222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title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353" y="4456935"/>
            <a:ext cx="2557060" cy="46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>
            <a:spLocks noGrp="1"/>
          </p:cNvSpPr>
          <p:nvPr>
            <p:ph type="pic" idx="2"/>
          </p:nvPr>
        </p:nvSpPr>
        <p:spPr>
          <a:xfrm>
            <a:off x="1" y="1007707"/>
            <a:ext cx="6026727" cy="355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>
            <a:off x="6069992" y="1008064"/>
            <a:ext cx="3074009" cy="355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363539" y="44024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/>
          <p:nvPr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1"/>
          </p:nvPr>
        </p:nvSpPr>
        <p:spPr>
          <a:xfrm>
            <a:off x="6053327" y="1005841"/>
            <a:ext cx="3099816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2"/>
          </p:nvPr>
        </p:nvSpPr>
        <p:spPr>
          <a:xfrm>
            <a:off x="363539" y="1280160"/>
            <a:ext cx="5689600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0" y="3908120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2"/>
          </p:nvPr>
        </p:nvSpPr>
        <p:spPr>
          <a:xfrm>
            <a:off x="363539" y="1280160"/>
            <a:ext cx="8416925" cy="242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5"/>
          <p:cNvSpPr txBox="1">
            <a:spLocks noGrp="1"/>
          </p:cNvSpPr>
          <p:nvPr>
            <p:ph type="body" idx="1"/>
          </p:nvPr>
        </p:nvSpPr>
        <p:spPr>
          <a:xfrm>
            <a:off x="0" y="3908120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2"/>
          </p:nvPr>
        </p:nvSpPr>
        <p:spPr>
          <a:xfrm>
            <a:off x="363539" y="1554481"/>
            <a:ext cx="8416925" cy="220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body" idx="3"/>
          </p:nvPr>
        </p:nvSpPr>
        <p:spPr>
          <a:xfrm>
            <a:off x="363539" y="1146176"/>
            <a:ext cx="823436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1"/>
          </p:nvPr>
        </p:nvSpPr>
        <p:spPr>
          <a:xfrm>
            <a:off x="1" y="1007707"/>
            <a:ext cx="2556164" cy="3551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2"/>
          </p:nvPr>
        </p:nvSpPr>
        <p:spPr>
          <a:xfrm>
            <a:off x="2699359" y="1554480"/>
            <a:ext cx="6081104" cy="292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body" idx="3"/>
          </p:nvPr>
        </p:nvSpPr>
        <p:spPr>
          <a:xfrm>
            <a:off x="2699360" y="1146176"/>
            <a:ext cx="6001729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>
            <a:spLocks noGrp="1"/>
          </p:cNvSpPr>
          <p:nvPr>
            <p:ph type="pic" idx="2"/>
          </p:nvPr>
        </p:nvSpPr>
        <p:spPr>
          <a:xfrm>
            <a:off x="4613565" y="1007707"/>
            <a:ext cx="2244436" cy="35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7"/>
          <p:cNvSpPr>
            <a:spLocks noGrp="1"/>
          </p:cNvSpPr>
          <p:nvPr>
            <p:ph type="pic" idx="3"/>
          </p:nvPr>
        </p:nvSpPr>
        <p:spPr>
          <a:xfrm>
            <a:off x="1" y="2833069"/>
            <a:ext cx="2265218" cy="172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47"/>
          <p:cNvSpPr>
            <a:spLocks noGrp="1"/>
          </p:cNvSpPr>
          <p:nvPr>
            <p:ph type="pic" idx="4"/>
          </p:nvPr>
        </p:nvSpPr>
        <p:spPr>
          <a:xfrm>
            <a:off x="0" y="1007707"/>
            <a:ext cx="4572000" cy="17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7"/>
          <p:cNvSpPr>
            <a:spLocks noGrp="1"/>
          </p:cNvSpPr>
          <p:nvPr>
            <p:ph type="pic" idx="5"/>
          </p:nvPr>
        </p:nvSpPr>
        <p:spPr>
          <a:xfrm>
            <a:off x="6891543" y="2833069"/>
            <a:ext cx="2244436" cy="172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7"/>
          <p:cNvSpPr>
            <a:spLocks noGrp="1"/>
          </p:cNvSpPr>
          <p:nvPr>
            <p:ph type="pic" idx="6"/>
          </p:nvPr>
        </p:nvSpPr>
        <p:spPr>
          <a:xfrm>
            <a:off x="6889721" y="1007707"/>
            <a:ext cx="2244436" cy="17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47"/>
          <p:cNvSpPr>
            <a:spLocks noGrp="1"/>
          </p:cNvSpPr>
          <p:nvPr>
            <p:ph type="pic" idx="7"/>
          </p:nvPr>
        </p:nvSpPr>
        <p:spPr>
          <a:xfrm>
            <a:off x="2306782" y="2833069"/>
            <a:ext cx="2265218" cy="172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8"/>
          <p:cNvSpPr>
            <a:spLocks noGrp="1"/>
          </p:cNvSpPr>
          <p:nvPr>
            <p:ph type="pic" idx="2"/>
          </p:nvPr>
        </p:nvSpPr>
        <p:spPr>
          <a:xfrm>
            <a:off x="0" y="1007707"/>
            <a:ext cx="9144000" cy="355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9"/>
          <p:cNvSpPr>
            <a:spLocks noGrp="1"/>
          </p:cNvSpPr>
          <p:nvPr>
            <p:ph type="pic" idx="2"/>
          </p:nvPr>
        </p:nvSpPr>
        <p:spPr>
          <a:xfrm>
            <a:off x="1739034" y="1173689"/>
            <a:ext cx="2763982" cy="256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9"/>
          <p:cNvSpPr>
            <a:spLocks noGrp="1"/>
          </p:cNvSpPr>
          <p:nvPr>
            <p:ph type="pic" idx="3"/>
          </p:nvPr>
        </p:nvSpPr>
        <p:spPr>
          <a:xfrm>
            <a:off x="4655127" y="1173689"/>
            <a:ext cx="2763982" cy="256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1"/>
          </p:nvPr>
        </p:nvSpPr>
        <p:spPr>
          <a:xfrm>
            <a:off x="1739035" y="3734943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body" idx="4"/>
          </p:nvPr>
        </p:nvSpPr>
        <p:spPr>
          <a:xfrm>
            <a:off x="4655417" y="3734943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>
            <a:spLocks noGrp="1"/>
          </p:cNvSpPr>
          <p:nvPr>
            <p:ph type="pic" idx="2"/>
          </p:nvPr>
        </p:nvSpPr>
        <p:spPr>
          <a:xfrm>
            <a:off x="1" y="1007707"/>
            <a:ext cx="3034145" cy="355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50"/>
          <p:cNvSpPr>
            <a:spLocks noGrp="1"/>
          </p:cNvSpPr>
          <p:nvPr>
            <p:ph type="pic" idx="3"/>
          </p:nvPr>
        </p:nvSpPr>
        <p:spPr>
          <a:xfrm>
            <a:off x="6109856" y="1007707"/>
            <a:ext cx="3034145" cy="355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body" idx="1"/>
          </p:nvPr>
        </p:nvSpPr>
        <p:spPr>
          <a:xfrm>
            <a:off x="3063240" y="1005841"/>
            <a:ext cx="3017520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1"/>
          <p:cNvSpPr>
            <a:spLocks noGrp="1"/>
          </p:cNvSpPr>
          <p:nvPr>
            <p:ph type="pic" idx="2"/>
          </p:nvPr>
        </p:nvSpPr>
        <p:spPr>
          <a:xfrm>
            <a:off x="6048300" y="1007416"/>
            <a:ext cx="3096491" cy="28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body" idx="1"/>
          </p:nvPr>
        </p:nvSpPr>
        <p:spPr>
          <a:xfrm>
            <a:off x="6048299" y="3870543"/>
            <a:ext cx="3096096" cy="688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body" idx="3"/>
          </p:nvPr>
        </p:nvSpPr>
        <p:spPr>
          <a:xfrm>
            <a:off x="363539" y="1280161"/>
            <a:ext cx="5640921" cy="31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4"/>
          <p:cNvSpPr txBox="1">
            <a:spLocks noGrp="1"/>
          </p:cNvSpPr>
          <p:nvPr>
            <p:ph type="title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7317" y="4564775"/>
            <a:ext cx="2080095" cy="38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2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2"/>
          <p:cNvSpPr>
            <a:spLocks noGrp="1"/>
          </p:cNvSpPr>
          <p:nvPr>
            <p:ph type="pic" idx="2"/>
          </p:nvPr>
        </p:nvSpPr>
        <p:spPr>
          <a:xfrm>
            <a:off x="-309" y="1007416"/>
            <a:ext cx="3096491" cy="286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body" idx="1"/>
          </p:nvPr>
        </p:nvSpPr>
        <p:spPr>
          <a:xfrm>
            <a:off x="-310" y="3873500"/>
            <a:ext cx="3096096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body" idx="3"/>
          </p:nvPr>
        </p:nvSpPr>
        <p:spPr>
          <a:xfrm>
            <a:off x="3225452" y="1280161"/>
            <a:ext cx="5555011" cy="322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3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05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3" y="1490827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49" y="4457738"/>
            <a:ext cx="26819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22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3" y="1797303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3" y="4608166"/>
            <a:ext cx="19156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364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8"/>
            <a:ext cx="9144000" cy="3546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9590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9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47829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3538" y="1280162"/>
            <a:ext cx="4132262" cy="311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9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48060" y="1280162"/>
            <a:ext cx="4132262" cy="311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95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40" y="1554482"/>
            <a:ext cx="8416925" cy="292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166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40" y="1146176"/>
            <a:ext cx="8416924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22799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8" y="1554482"/>
            <a:ext cx="4133088" cy="292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166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8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47374" y="1554482"/>
            <a:ext cx="4133088" cy="292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74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2390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5" y="1007705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5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40" y="440249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4537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3" y="1008065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40" y="440249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8518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07707"/>
            <a:ext cx="6053327" cy="3548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40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9119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40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49403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40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40" y="1146176"/>
            <a:ext cx="8234362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7804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007707"/>
            <a:ext cx="2556164" cy="3551594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5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699359" y="1554480"/>
            <a:ext cx="6081104" cy="2923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99361" y="1146176"/>
            <a:ext cx="6001729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9010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8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2833070"/>
            <a:ext cx="2265218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2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2" y="2833069"/>
            <a:ext cx="2265218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0218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11316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4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7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6" y="3734944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7" y="3734944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5191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9857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3240" y="1005841"/>
            <a:ext cx="3017520" cy="3553460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8218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01" y="1007417"/>
            <a:ext cx="3096491" cy="28631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48299" y="3870544"/>
            <a:ext cx="3096096" cy="68875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63539" y="1280162"/>
            <a:ext cx="5640921" cy="3172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9447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308" y="1007417"/>
            <a:ext cx="3096491" cy="28660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310" y="3873500"/>
            <a:ext cx="3096096" cy="685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225453" y="1280162"/>
            <a:ext cx="5555011" cy="3222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276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76716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4849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0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4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09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51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/>
          <p:nvPr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7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0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01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0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3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4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05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3" y="1490827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49" y="4457738"/>
            <a:ext cx="26819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211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3" y="1797303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3" y="4608166"/>
            <a:ext cx="19156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73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2"/>
          </p:nvPr>
        </p:nvSpPr>
        <p:spPr>
          <a:xfrm>
            <a:off x="4648059" y="1280161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8"/>
            <a:ext cx="9144000" cy="3546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23522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9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15390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3538" y="1280162"/>
            <a:ext cx="4132262" cy="311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9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48060" y="1280162"/>
            <a:ext cx="4132262" cy="311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2502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40" y="1554482"/>
            <a:ext cx="8416925" cy="292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166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40" y="1146176"/>
            <a:ext cx="8416924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20222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8" y="1554482"/>
            <a:ext cx="4133088" cy="292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166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8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47374" y="1554482"/>
            <a:ext cx="4133088" cy="292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74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03986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5" y="1007705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5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40" y="440249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78026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3" y="1008065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40" y="440249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73601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07707"/>
            <a:ext cx="6053327" cy="3548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40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51202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40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1124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40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40" y="1146176"/>
            <a:ext cx="8234362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4239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363539" y="1554481"/>
            <a:ext cx="8416925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363539" y="1146176"/>
            <a:ext cx="8416924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007707"/>
            <a:ext cx="2556164" cy="3551594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5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699359" y="1554480"/>
            <a:ext cx="6081104" cy="2923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99361" y="1146176"/>
            <a:ext cx="6001729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26092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8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2833070"/>
            <a:ext cx="2265218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2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2" y="2833069"/>
            <a:ext cx="2265218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14653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35248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4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7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6" y="3734944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7" y="3734944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4844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9857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3240" y="1005841"/>
            <a:ext cx="3017520" cy="3553460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36542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01" y="1007417"/>
            <a:ext cx="3096491" cy="28631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48299" y="3870544"/>
            <a:ext cx="3096096" cy="68875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63539" y="1280162"/>
            <a:ext cx="5640921" cy="3172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717022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308" y="1007417"/>
            <a:ext cx="3096491" cy="28660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310" y="3873500"/>
            <a:ext cx="3096096" cy="685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225453" y="1280162"/>
            <a:ext cx="5555011" cy="3222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67140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930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036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363538" y="1554481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2"/>
          </p:nvPr>
        </p:nvSpPr>
        <p:spPr>
          <a:xfrm>
            <a:off x="363538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3"/>
          </p:nvPr>
        </p:nvSpPr>
        <p:spPr>
          <a:xfrm>
            <a:off x="4647374" y="1554481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4"/>
          </p:nvPr>
        </p:nvSpPr>
        <p:spPr>
          <a:xfrm>
            <a:off x="4647374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>
            <a:spLocks noGrp="1"/>
          </p:cNvSpPr>
          <p:nvPr>
            <p:ph type="pic" idx="2"/>
          </p:nvPr>
        </p:nvSpPr>
        <p:spPr>
          <a:xfrm>
            <a:off x="3121044" y="1007705"/>
            <a:ext cx="2909455" cy="355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1"/>
          <p:cNvSpPr>
            <a:spLocks noGrp="1"/>
          </p:cNvSpPr>
          <p:nvPr>
            <p:ph type="pic" idx="3"/>
          </p:nvPr>
        </p:nvSpPr>
        <p:spPr>
          <a:xfrm>
            <a:off x="6066254" y="1007705"/>
            <a:ext cx="3075709" cy="355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1"/>
          <p:cNvSpPr>
            <a:spLocks noGrp="1"/>
          </p:cNvSpPr>
          <p:nvPr>
            <p:ph type="pic" idx="4"/>
          </p:nvPr>
        </p:nvSpPr>
        <p:spPr>
          <a:xfrm>
            <a:off x="1" y="1007705"/>
            <a:ext cx="3075709" cy="355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363539" y="44024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2"/>
          <p:cNvSpPr/>
          <p:nvPr/>
        </p:nvSpPr>
        <p:spPr>
          <a:xfrm>
            <a:off x="4155948" y="4690608"/>
            <a:ext cx="8321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1" i="0" u="none" strike="noStrike" cap="non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" name="Google Shape;10;p3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010400" y="4660020"/>
            <a:ext cx="1847012" cy="3383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4155948" y="4690608"/>
            <a:ext cx="832104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7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17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3" y="4608166"/>
            <a:ext cx="19156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transition>
    <p:fade/>
  </p:transition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41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55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09" indent="-169855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3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50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7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9AFF-FEC2-43DB-B638-F07E8992E80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E4D5-B597-4C02-8A4F-8478ED56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4155948" y="4690608"/>
            <a:ext cx="832104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7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17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9" y="440166"/>
            <a:ext cx="8416925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3" y="4608166"/>
            <a:ext cx="19156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fade/>
  </p:transition>
  <p:hf hdr="0" ftr="0" dt="0"/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41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55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09" indent="-169855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3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50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7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SuiXwQUvf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bslearningmedia.org/resource/biot11.sci.life.gen.loadgel/loading-a-gel/#http://www.pbslearningmedia.org/resource/biot11.sci.life.gen.loadgel/loading-a-gel/" TargetMode="External"/><Relationship Id="rId5" Type="http://schemas.openxmlformats.org/officeDocument/2006/relationships/hyperlink" Target="http://www.pbslearningmedia.org/resource/biot11.sci.life.gen.eletrophoresis/using-an-electrophoresis-box/" TargetMode="External"/><Relationship Id="rId4" Type="http://schemas.openxmlformats.org/officeDocument/2006/relationships/hyperlink" Target="http://www.pbslearningmedia.org/resource/biot11.sci.life.gen.pouragarose/pouring-an-agarose-ge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a.pbslearningmedia.org/resource/biot11.sci.life.gen.loadmicro/loading-a-micropipette/" TargetMode="External"/><Relationship Id="rId4" Type="http://schemas.openxmlformats.org/officeDocument/2006/relationships/hyperlink" Target="http://ca.pbslearningmedia.org/resource/biot11.sci.life.gen.usingmicro/using-a-micropipett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body" idx="2"/>
          </p:nvPr>
        </p:nvSpPr>
        <p:spPr>
          <a:xfrm>
            <a:off x="571501" y="426848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dirty="0">
                <a:hlinkClick r:id="rId3"/>
              </a:rPr>
              <a:t>CHAPTER 1: </a:t>
            </a:r>
            <a:r>
              <a:rPr lang="en-US" i="1" dirty="0">
                <a:hlinkClick r:id="rId3"/>
              </a:rPr>
              <a:t>SOME TOOLS OF THE TRADE</a:t>
            </a:r>
            <a:endParaRPr dirty="0">
              <a:hlinkClick r:id="rId3"/>
            </a:endParaRPr>
          </a:p>
        </p:txBody>
      </p:sp>
      <p:sp>
        <p:nvSpPr>
          <p:cNvPr id="122" name="Google Shape;122;p1"/>
          <p:cNvSpPr txBox="1">
            <a:spLocks noGrp="1"/>
          </p:cNvSpPr>
          <p:nvPr>
            <p:ph type="title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dirty="0"/>
              <a:t>AMGEN BIOTECH EXPERIENCE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Reading a Pipette </a:t>
            </a: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71831" y="1077793"/>
            <a:ext cx="971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2700" kern="1200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P-20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343481" y="1020643"/>
            <a:ext cx="971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2700" kern="1200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P-200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000831" y="1020643"/>
            <a:ext cx="1428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2700" kern="1200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P-1000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71831" y="3406656"/>
            <a:ext cx="125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2700" kern="1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5.0 </a:t>
            </a:r>
            <a:r>
              <a:rPr lang="en-US" altLang="en-US" sz="2700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µL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343481" y="3442375"/>
            <a:ext cx="125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2700" kern="1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50 </a:t>
            </a:r>
            <a:r>
              <a:rPr lang="en-US" altLang="en-US" sz="2700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µL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057981" y="3437612"/>
            <a:ext cx="125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2700" kern="1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500 </a:t>
            </a:r>
            <a:r>
              <a:rPr lang="en-US" altLang="en-US" sz="2700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µL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82" y="1558805"/>
            <a:ext cx="84534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32" y="1544518"/>
            <a:ext cx="84534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6" y="1537375"/>
            <a:ext cx="888206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74176" y="3647161"/>
            <a:ext cx="1742966" cy="983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3"/>
          </p:cNvCxnSpPr>
          <p:nvPr/>
        </p:nvCxnSpPr>
        <p:spPr>
          <a:xfrm flipH="1">
            <a:off x="2017142" y="3696291"/>
            <a:ext cx="1583639" cy="93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28933" y="4634157"/>
            <a:ext cx="23225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013" b="1" kern="1200" dirty="0">
                <a:solidFill>
                  <a:srgbClr val="0063C3"/>
                </a:solidFill>
                <a:ea typeface="+mn-ea"/>
                <a:cs typeface="+mn-cs"/>
              </a:rPr>
              <a:t>Uses the same tips!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5772482" y="1544518"/>
            <a:ext cx="259285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400"/>
              </a:spcBef>
              <a:buSzPct val="90000"/>
              <a:buFont typeface="Wingdings" panose="05000000000000000000" pitchFamily="2" charset="2"/>
              <a:buChar char="v"/>
              <a:defRPr sz="24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 sz="22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 sz="2000"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v"/>
              <a:defRPr>
                <a:solidFill>
                  <a:srgbClr val="404040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defTabSz="514350">
              <a:spcBef>
                <a:spcPct val="50000"/>
              </a:spcBef>
              <a:buClrTx/>
              <a:buSzTx/>
              <a:buNone/>
            </a:pPr>
            <a:r>
              <a:rPr lang="en-US" altLang="en-US" sz="1350" b="1" kern="1200" dirty="0">
                <a:solidFill>
                  <a:srgbClr val="0063C3"/>
                </a:solidFill>
                <a:cs typeface="+mn-cs"/>
              </a:rPr>
              <a:t>Different pipette sizes measure different amounts </a:t>
            </a:r>
            <a:r>
              <a:rPr lang="en-US" altLang="en-US" sz="1350" kern="1200" dirty="0">
                <a:solidFill>
                  <a:srgbClr val="0063C3"/>
                </a:solidFill>
                <a:cs typeface="+mn-cs"/>
              </a:rPr>
              <a:t>even though the window on the pipette reads the same (</a:t>
            </a:r>
            <a:r>
              <a:rPr lang="ja-JP" altLang="en-US" sz="1350" kern="1200" dirty="0">
                <a:solidFill>
                  <a:srgbClr val="0063C3"/>
                </a:solidFill>
                <a:cs typeface="+mn-cs"/>
              </a:rPr>
              <a:t>“</a:t>
            </a:r>
            <a:r>
              <a:rPr lang="en-US" altLang="ja-JP" sz="1350" kern="1200" dirty="0">
                <a:solidFill>
                  <a:srgbClr val="0063C3"/>
                </a:solidFill>
                <a:cs typeface="+mn-cs"/>
              </a:rPr>
              <a:t>0-5-0</a:t>
            </a:r>
            <a:r>
              <a:rPr lang="ja-JP" altLang="en-US" sz="1350" kern="1200" dirty="0">
                <a:solidFill>
                  <a:srgbClr val="0063C3"/>
                </a:solidFill>
                <a:cs typeface="+mn-cs"/>
              </a:rPr>
              <a:t>”</a:t>
            </a:r>
            <a:r>
              <a:rPr lang="en-US" altLang="ja-JP" sz="1350" kern="1200" dirty="0">
                <a:solidFill>
                  <a:srgbClr val="0063C3"/>
                </a:solidFill>
                <a:cs typeface="+mn-cs"/>
              </a:rPr>
              <a:t> in this example)</a:t>
            </a:r>
            <a:endParaRPr lang="en-US" altLang="en-US" sz="1350" kern="1200" dirty="0">
              <a:solidFill>
                <a:srgbClr val="0063C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87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SETTING A PIPETTE</a:t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2032504" y="3319708"/>
            <a:ext cx="5078993" cy="9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volumes on a typical P20. NOTE: Some P20s have four boxes.</a:t>
            </a:r>
            <a:endParaRPr dirty="0"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0732" y="1505914"/>
            <a:ext cx="3122537" cy="160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TECHNIQUES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>
            <a:off x="457200" y="3707479"/>
            <a:ext cx="8246225" cy="8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n-US"/>
              <a:t>Hold the micropipette and microfuge tubes at </a:t>
            </a:r>
            <a:r>
              <a:rPr lang="en-US" u="sng"/>
              <a:t>eye level</a:t>
            </a:r>
            <a:r>
              <a:rPr lang="en-US"/>
              <a:t> when loading or dispensing samples</a:t>
            </a:r>
            <a:endParaRPr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475" y="1057514"/>
            <a:ext cx="38290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TECHNIQUES CONT.</a:t>
            </a:r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1232882" y="1041202"/>
            <a:ext cx="66782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If </a:t>
            </a:r>
            <a:r>
              <a:rPr lang="en-US" sz="2000">
                <a:solidFill>
                  <a:srgbClr val="FF0000"/>
                </a:solidFill>
              </a:rPr>
              <a:t>you</a:t>
            </a:r>
            <a:r>
              <a:rPr lang="en-US" sz="2000"/>
              <a:t> are pipetting, </a:t>
            </a:r>
            <a:r>
              <a:rPr lang="en-US" sz="2000">
                <a:solidFill>
                  <a:srgbClr val="FF0000"/>
                </a:solidFill>
              </a:rPr>
              <a:t>you</a:t>
            </a:r>
            <a:r>
              <a:rPr lang="en-US" sz="2000"/>
              <a:t> should be holding the tube.</a:t>
            </a:r>
            <a:endParaRPr sz="2000"/>
          </a:p>
        </p:txBody>
      </p:sp>
      <p:pic>
        <p:nvPicPr>
          <p:cNvPr id="201" name="Google Shape;201;p12" descr="I:\IMG_279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632347"/>
            <a:ext cx="39433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6212682" y="2095095"/>
            <a:ext cx="1388269" cy="963215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FFFF00"/>
              </a:gs>
              <a:gs pos="100000">
                <a:srgbClr val="D7BB00"/>
              </a:gs>
            </a:gsLst>
            <a:lin ang="5400000" scaled="0"/>
          </a:gra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mistake!</a:t>
            </a:r>
            <a:endParaRPr/>
          </a:p>
        </p:txBody>
      </p:sp>
      <p:cxnSp>
        <p:nvCxnSpPr>
          <p:cNvPr id="203" name="Google Shape;203;p12"/>
          <p:cNvCxnSpPr/>
          <p:nvPr/>
        </p:nvCxnSpPr>
        <p:spPr>
          <a:xfrm flipH="1">
            <a:off x="3571875" y="2607469"/>
            <a:ext cx="2575322" cy="1012031"/>
          </a:xfrm>
          <a:prstGeom prst="straightConnector1">
            <a:avLst/>
          </a:prstGeom>
          <a:noFill/>
          <a:ln w="42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TECHNIQUES CONT.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465513" y="37719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n-US"/>
              <a:t>With both elbows on the table, use your other hand to stabilize the bottom of the pipette above the pipette tip.</a:t>
            </a: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13" y="971550"/>
            <a:ext cx="5383851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CRITICAL PIPETTING RULES</a:t>
            </a: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body" idx="1"/>
          </p:nvPr>
        </p:nvSpPr>
        <p:spPr>
          <a:xfrm>
            <a:off x="1885950" y="1200151"/>
            <a:ext cx="2514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9"/>
              <a:buNone/>
            </a:pPr>
            <a:r>
              <a:rPr lang="en-US"/>
              <a:t>NEVER…use without a tip in place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9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9"/>
              <a:buNone/>
            </a:pPr>
            <a:r>
              <a:rPr lang="en-US"/>
              <a:t>NEVER…lay pipette down with sample in the tip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9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9"/>
              <a:buNone/>
            </a:pPr>
            <a:r>
              <a:rPr lang="en-US"/>
              <a:t>NEVER…let the “plunger” button snap back</a:t>
            </a:r>
            <a:endParaRPr/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14500"/>
            <a:ext cx="2972124" cy="1977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571502" y="971213"/>
            <a:ext cx="7940731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PROCEED TO STUDENT GUIDE ( </a:t>
            </a:r>
            <a:r>
              <a:rPr lang="en-US" dirty="0" err="1"/>
              <a:t>pg</a:t>
            </a:r>
            <a:r>
              <a:rPr lang="en-US" dirty="0"/>
              <a:t> 13 in 2019 guide) AND COMPLETE LAB 1.1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643" y="1586848"/>
            <a:ext cx="3820715" cy="254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90255" y="2614742"/>
            <a:ext cx="4725958" cy="1105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Pipetting – Exercise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38" y="1280162"/>
            <a:ext cx="8416782" cy="2440328"/>
          </a:xfrm>
        </p:spPr>
        <p:txBody>
          <a:bodyPr/>
          <a:lstStyle/>
          <a:p>
            <a:pPr lvl="0"/>
            <a:r>
              <a:rPr lang="en-US" altLang="en-US" cap="none" dirty="0">
                <a:latin typeface="Times" charset="0"/>
                <a:ea typeface="MS PGothic" pitchFamily="34" charset="-128"/>
              </a:rPr>
              <a:t>Load</a:t>
            </a:r>
            <a:r>
              <a:rPr lang="en-US" dirty="0"/>
              <a:t> 20</a:t>
            </a:r>
            <a:r>
              <a:rPr lang="en-US" altLang="en-US" cap="none" dirty="0">
                <a:latin typeface="Times" charset="0"/>
                <a:ea typeface="MS PGothic" pitchFamily="34" charset="-128"/>
              </a:rPr>
              <a:t>μL of red dye (</a:t>
            </a:r>
            <a:r>
              <a:rPr lang="en-US" altLang="en-US" b="1" cap="none" dirty="0">
                <a:latin typeface="Times" charset="0"/>
                <a:ea typeface="MS PGothic" pitchFamily="34" charset="-128"/>
              </a:rPr>
              <a:t>RD</a:t>
            </a:r>
            <a:r>
              <a:rPr lang="en-US" altLang="en-US" cap="none" dirty="0">
                <a:latin typeface="Times" charset="0"/>
                <a:ea typeface="MS PGothic" pitchFamily="34" charset="-128"/>
              </a:rPr>
              <a:t>) and dispense onto paper towel / laminated sheet</a:t>
            </a:r>
          </a:p>
          <a:p>
            <a:r>
              <a:rPr lang="en-US" dirty="0"/>
              <a:t>15</a:t>
            </a:r>
            <a:r>
              <a:rPr lang="en-US" altLang="en-US" cap="none" dirty="0">
                <a:latin typeface="Times" charset="0"/>
                <a:ea typeface="MS PGothic" pitchFamily="34" charset="-128"/>
              </a:rPr>
              <a:t>μL of RD</a:t>
            </a:r>
            <a:endParaRPr lang="en-US" dirty="0"/>
          </a:p>
          <a:p>
            <a:r>
              <a:rPr lang="en-US" dirty="0"/>
              <a:t>10</a:t>
            </a:r>
            <a:r>
              <a:rPr lang="en-US" altLang="en-US" cap="none" dirty="0">
                <a:latin typeface="Times" charset="0"/>
                <a:ea typeface="MS PGothic" pitchFamily="34" charset="-128"/>
              </a:rPr>
              <a:t>μL of RD</a:t>
            </a:r>
            <a:endParaRPr lang="en-US" dirty="0"/>
          </a:p>
          <a:p>
            <a:r>
              <a:rPr lang="en-US" dirty="0"/>
              <a:t>5</a:t>
            </a:r>
            <a:r>
              <a:rPr lang="en-US" altLang="en-US" cap="none" dirty="0">
                <a:latin typeface="Times" charset="0"/>
                <a:ea typeface="MS PGothic" pitchFamily="34" charset="-128"/>
              </a:rPr>
              <a:t>μL of RD</a:t>
            </a:r>
            <a:endParaRPr lang="en-US" dirty="0"/>
          </a:p>
          <a:p>
            <a:r>
              <a:rPr lang="en-US" dirty="0"/>
              <a:t>2</a:t>
            </a:r>
            <a:r>
              <a:rPr lang="en-US" altLang="en-US" cap="none" dirty="0">
                <a:latin typeface="Times" charset="0"/>
                <a:ea typeface="MS PGothic" pitchFamily="34" charset="-128"/>
              </a:rPr>
              <a:t>μL of RD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01654" y="2842943"/>
            <a:ext cx="628116" cy="6024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89763" y="2936413"/>
            <a:ext cx="460404" cy="4235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1165" y="2983415"/>
            <a:ext cx="344502" cy="32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85192" y="3069269"/>
            <a:ext cx="159165" cy="1789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74110" y="3016263"/>
            <a:ext cx="232638" cy="2213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36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8133"/>
          <a:stretch/>
        </p:blipFill>
        <p:spPr>
          <a:xfrm>
            <a:off x="195482" y="459350"/>
            <a:ext cx="4655714" cy="233353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57" t="43532" r="13782" b="6226"/>
          <a:stretch/>
        </p:blipFill>
        <p:spPr>
          <a:xfrm>
            <a:off x="4974966" y="928688"/>
            <a:ext cx="4037531" cy="3486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1216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Lab 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39495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5E9D2-9587-D18D-0896-4722D7F3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18" y="68577"/>
            <a:ext cx="5498179" cy="4877578"/>
          </a:xfrm>
          <a:prstGeom prst="rect">
            <a:avLst/>
          </a:prstGeom>
        </p:spPr>
      </p:pic>
      <p:sp>
        <p:nvSpPr>
          <p:cNvPr id="3" name="Google Shape;134;p3">
            <a:extLst>
              <a:ext uri="{FF2B5EF4-FFF2-40B4-BE49-F238E27FC236}">
                <a16:creationId xmlns:a16="http://schemas.microsoft.com/office/drawing/2014/main" id="{F413A50A-E6FB-939F-0DA3-D9BA366E9596}"/>
              </a:ext>
            </a:extLst>
          </p:cNvPr>
          <p:cNvSpPr txBox="1"/>
          <p:nvPr/>
        </p:nvSpPr>
        <p:spPr>
          <a:xfrm>
            <a:off x="0" y="2259903"/>
            <a:ext cx="15664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 dirty="0"/>
          </a:p>
        </p:txBody>
      </p:sp>
      <p:cxnSp>
        <p:nvCxnSpPr>
          <p:cNvPr id="4" name="Google Shape;135;p3">
            <a:extLst>
              <a:ext uri="{FF2B5EF4-FFF2-40B4-BE49-F238E27FC236}">
                <a16:creationId xmlns:a16="http://schemas.microsoft.com/office/drawing/2014/main" id="{6090A519-EF85-5FD3-C1E4-AD0175F67A29}"/>
              </a:ext>
            </a:extLst>
          </p:cNvPr>
          <p:cNvCxnSpPr/>
          <p:nvPr/>
        </p:nvCxnSpPr>
        <p:spPr>
          <a:xfrm>
            <a:off x="566948" y="2998567"/>
            <a:ext cx="766330" cy="277171"/>
          </a:xfrm>
          <a:prstGeom prst="straightConnector1">
            <a:avLst/>
          </a:prstGeom>
          <a:noFill/>
          <a:ln w="9525" cap="flat" cmpd="sng">
            <a:solidFill>
              <a:srgbClr val="0060C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532353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14313" indent="-214313">
              <a:spcBef>
                <a:spcPts val="900"/>
              </a:spcBef>
              <a:defRPr/>
            </a:pPr>
            <a:r>
              <a:rPr lang="en-US" dirty="0">
                <a:ea typeface="ＭＳ Ｐゴシック" pitchFamily="31" charset="-128"/>
              </a:rPr>
              <a:t>Become familiar with gel electrophoresis</a:t>
            </a:r>
          </a:p>
          <a:p>
            <a:pPr marL="214313" indent="-214313">
              <a:spcBef>
                <a:spcPts val="900"/>
              </a:spcBef>
              <a:defRPr/>
            </a:pPr>
            <a:r>
              <a:rPr lang="en-US" dirty="0">
                <a:ea typeface="ＭＳ Ｐゴシック" pitchFamily="31" charset="-128"/>
              </a:rPr>
              <a:t>Practice using the micropipette to load wells in practice plates</a:t>
            </a:r>
          </a:p>
          <a:p>
            <a:pPr marL="214313" indent="-214313">
              <a:spcBef>
                <a:spcPts val="900"/>
              </a:spcBef>
              <a:defRPr/>
            </a:pPr>
            <a:r>
              <a:rPr lang="en-US" dirty="0">
                <a:ea typeface="ＭＳ Ｐゴシック" pitchFamily="31" charset="-128"/>
              </a:rPr>
              <a:t>Practice running an electrophoresis gel using three dyes</a:t>
            </a:r>
            <a:endParaRPr lang="en-US" dirty="0">
              <a:solidFill>
                <a:srgbClr val="0072BA"/>
              </a:solidFill>
              <a:ea typeface="ＭＳ Ｐゴシック" pitchFamily="31" charset="-128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 1.2 – Gel Electrophoresis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19" y="1280162"/>
            <a:ext cx="2917065" cy="30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726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3538" y="1159099"/>
            <a:ext cx="8416782" cy="3235538"/>
          </a:xfrm>
        </p:spPr>
        <p:txBody>
          <a:bodyPr/>
          <a:lstStyle/>
          <a:p>
            <a:r>
              <a:rPr lang="en-US" altLang="en-US" dirty="0"/>
              <a:t>Prepare double-combed 0.8% agarose gel</a:t>
            </a:r>
          </a:p>
          <a:p>
            <a:pPr lvl="1"/>
            <a:r>
              <a:rPr lang="en-US" altLang="en-US" dirty="0"/>
              <a:t>Do this several days prior to lab</a:t>
            </a:r>
          </a:p>
          <a:p>
            <a:pPr lvl="1"/>
            <a:r>
              <a:rPr lang="en-US" altLang="en-US" dirty="0"/>
              <a:t>Can store in plastic </a:t>
            </a:r>
            <a:r>
              <a:rPr lang="en-US" altLang="en-US" dirty="0" err="1"/>
              <a:t>Ziplock</a:t>
            </a:r>
            <a:r>
              <a:rPr lang="en-US" altLang="en-US" dirty="0"/>
              <a:t> bags with buffer</a:t>
            </a:r>
          </a:p>
          <a:p>
            <a:pPr lvl="1"/>
            <a:r>
              <a:rPr lang="en-US" altLang="en-US" dirty="0"/>
              <a:t>**Store “wells up” for orientation</a:t>
            </a:r>
          </a:p>
          <a:p>
            <a:r>
              <a:rPr lang="en-US" altLang="en-US" dirty="0"/>
              <a:t>Locate dyes</a:t>
            </a:r>
          </a:p>
          <a:p>
            <a:pPr lvl="1"/>
            <a:r>
              <a:rPr lang="en-US" altLang="en-US" dirty="0"/>
              <a:t>One rack per group</a:t>
            </a:r>
          </a:p>
          <a:p>
            <a:pPr lvl="1"/>
            <a:r>
              <a:rPr lang="en-US" altLang="en-US" dirty="0"/>
              <a:t>Each group given 1 tube of solutions 1, 2 and 3</a:t>
            </a:r>
          </a:p>
          <a:p>
            <a:pPr lvl="2"/>
            <a:r>
              <a:rPr lang="en-US" altLang="en-US" dirty="0"/>
              <a:t>(S1, S2, S3)</a:t>
            </a:r>
          </a:p>
          <a:p>
            <a:r>
              <a:rPr lang="en-US" altLang="en-US" dirty="0"/>
              <a:t>Get the 20X SB (sodium borate) to 1X SB</a:t>
            </a:r>
          </a:p>
        </p:txBody>
      </p:sp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will you need to do?</a:t>
            </a:r>
          </a:p>
        </p:txBody>
      </p:sp>
    </p:spTree>
    <p:extLst>
      <p:ext uri="{BB962C8B-B14F-4D97-AF65-F5344CB8AC3E}">
        <p14:creationId xmlns:p14="http://schemas.microsoft.com/office/powerpoint/2010/main" val="29406671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Buffer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14313" indent="-214313">
              <a:spcBef>
                <a:spcPts val="900"/>
              </a:spcBef>
              <a:defRPr/>
            </a:pPr>
            <a:r>
              <a:rPr lang="en-US" sz="2100" dirty="0">
                <a:ea typeface="ＭＳ Ｐゴシック" pitchFamily="31" charset="-128"/>
              </a:rPr>
              <a:t>1X SB buffer used in agarose gel solution</a:t>
            </a:r>
          </a:p>
          <a:p>
            <a:pPr marL="214313" indent="-214313">
              <a:spcBef>
                <a:spcPts val="900"/>
              </a:spcBef>
              <a:defRPr/>
            </a:pPr>
            <a:r>
              <a:rPr lang="en-US" sz="2100" dirty="0">
                <a:ea typeface="ＭＳ Ｐゴシック" pitchFamily="31" charset="-128"/>
              </a:rPr>
              <a:t>1X SB buffer used in electrophoresis box</a:t>
            </a:r>
          </a:p>
          <a:p>
            <a:pPr marL="214313" indent="-214313">
              <a:spcBef>
                <a:spcPts val="900"/>
              </a:spcBef>
              <a:defRPr/>
            </a:pPr>
            <a:r>
              <a:rPr lang="en-US" sz="2100" dirty="0">
                <a:ea typeface="ＭＳ Ｐゴシック" pitchFamily="31" charset="-128"/>
              </a:rPr>
              <a:t>Materials include 20x SB buffer solution</a:t>
            </a:r>
          </a:p>
          <a:p>
            <a:pPr marL="214313" indent="-214313">
              <a:spcBef>
                <a:spcPts val="900"/>
              </a:spcBef>
              <a:defRPr/>
            </a:pPr>
            <a:r>
              <a:rPr lang="en-US" sz="2100" dirty="0">
                <a:ea typeface="ＭＳ Ｐゴシック" pitchFamily="31" charset="-128"/>
              </a:rPr>
              <a:t>Dilute 20x SB buffer solution with dH</a:t>
            </a:r>
            <a:r>
              <a:rPr lang="en-US" sz="2100" baseline="-25000" dirty="0">
                <a:ea typeface="ＭＳ Ｐゴシック" pitchFamily="31" charset="-128"/>
              </a:rPr>
              <a:t>2</a:t>
            </a:r>
            <a:r>
              <a:rPr lang="en-US" sz="2100" dirty="0">
                <a:ea typeface="ＭＳ Ｐゴシック" pitchFamily="31" charset="-128"/>
              </a:rPr>
              <a:t>0 to make the 1x SB buffer solution: </a:t>
            </a:r>
            <a:r>
              <a:rPr lang="en-US" altLang="en-US" sz="1800" dirty="0">
                <a:ea typeface="ＭＳ Ｐゴシック" panose="020B0600070205080204" pitchFamily="34" charset="-128"/>
              </a:rPr>
              <a:t>C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dirty="0">
                <a:ea typeface="ＭＳ Ｐゴシック" panose="020B0600070205080204" pitchFamily="34" charset="-128"/>
              </a:rPr>
              <a:t>V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dirty="0">
                <a:ea typeface="ＭＳ Ｐゴシック" panose="020B0600070205080204" pitchFamily="34" charset="-128"/>
              </a:rPr>
              <a:t> = C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ea typeface="ＭＳ Ｐゴシック" panose="020B0600070205080204" pitchFamily="34" charset="-128"/>
              </a:rPr>
              <a:t>V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2    </a:t>
            </a:r>
            <a:r>
              <a:rPr lang="en-US" altLang="en-US" sz="1800" dirty="0">
                <a:ea typeface="ＭＳ Ｐゴシック" panose="020B0600070205080204" pitchFamily="34" charset="-128"/>
              </a:rPr>
              <a:t>i.e. 900mL of </a:t>
            </a:r>
            <a:r>
              <a:rPr lang="en-US" sz="1800" dirty="0">
                <a:ea typeface="ＭＳ Ｐゴシック" pitchFamily="31" charset="-128"/>
              </a:rPr>
              <a:t>dH</a:t>
            </a:r>
            <a:r>
              <a:rPr lang="en-US" sz="1800" baseline="-25000" dirty="0">
                <a:ea typeface="ＭＳ Ｐゴシック" pitchFamily="31" charset="-128"/>
              </a:rPr>
              <a:t>2</a:t>
            </a:r>
            <a:r>
              <a:rPr lang="en-US" sz="1800" dirty="0">
                <a:ea typeface="ＭＳ Ｐゴシック" pitchFamily="31" charset="-128"/>
              </a:rPr>
              <a:t>0 to 50mL of 20X SB.</a:t>
            </a:r>
            <a:endParaRPr lang="en-US" altLang="en-US" sz="1800" baseline="-25000" dirty="0">
              <a:ea typeface="ＭＳ Ｐゴシック" panose="020B0600070205080204" pitchFamily="34" charset="-128"/>
            </a:endParaRPr>
          </a:p>
          <a:p>
            <a:pPr marL="214313" indent="-214313">
              <a:spcBef>
                <a:spcPts val="900"/>
              </a:spcBef>
              <a:defRPr/>
            </a:pPr>
            <a:endParaRPr lang="en-US" altLang="en-US" sz="1800" baseline="-25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57971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8035" y="33038"/>
            <a:ext cx="8416925" cy="492443"/>
          </a:xfrm>
        </p:spPr>
        <p:txBody>
          <a:bodyPr/>
          <a:lstStyle/>
          <a:p>
            <a:r>
              <a:rPr lang="en-US" dirty="0"/>
              <a:t>Making gels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08288" y="566330"/>
            <a:ext cx="4708774" cy="3341789"/>
          </a:xfrm>
        </p:spPr>
        <p:txBody>
          <a:bodyPr/>
          <a:lstStyle/>
          <a:p>
            <a:r>
              <a:rPr lang="en-US" altLang="en-US" sz="1500" dirty="0">
                <a:cs typeface="Arial" panose="020B0604020202020204" pitchFamily="34" charset="0"/>
              </a:rPr>
              <a:t>Estimate that each gel tray holds 30mL of agarose gel</a:t>
            </a:r>
          </a:p>
          <a:p>
            <a:pPr lvl="1"/>
            <a:r>
              <a:rPr lang="en-US" altLang="en-US" sz="1350" dirty="0">
                <a:cs typeface="Arial" panose="020B0604020202020204" pitchFamily="34" charset="0"/>
              </a:rPr>
              <a:t>4 gels = 120 mL  ( let's estimate for 5 gels)</a:t>
            </a:r>
          </a:p>
          <a:p>
            <a:pPr lvl="1"/>
            <a:r>
              <a:rPr lang="en-US" altLang="en-US" sz="1350" dirty="0"/>
              <a:t>.008 x 150mL = 1.2 grams agarose</a:t>
            </a:r>
          </a:p>
          <a:p>
            <a:pPr lvl="1"/>
            <a:r>
              <a:rPr lang="en-US" altLang="en-US" sz="1350" dirty="0">
                <a:cs typeface="Arial" panose="020B0604020202020204" pitchFamily="34" charset="0"/>
              </a:rPr>
              <a:t>A 0.8% gel for a volume of 150mL is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chemeClr val="folHlink"/>
                </a:solidFill>
                <a:cs typeface="Arial" panose="020B0604020202020204" pitchFamily="34" charset="0"/>
              </a:rPr>
              <a:t>		</a:t>
            </a:r>
            <a:r>
              <a:rPr lang="en-US" altLang="en-US" sz="1500" dirty="0">
                <a:solidFill>
                  <a:srgbClr val="CC0000"/>
                </a:solidFill>
                <a:cs typeface="Arial" panose="020B0604020202020204" pitchFamily="34" charset="0"/>
              </a:rPr>
              <a:t>1.2 grams</a:t>
            </a:r>
            <a:r>
              <a:rPr lang="en-US" altLang="en-US" sz="1500" dirty="0">
                <a:cs typeface="Arial" panose="020B0604020202020204" pitchFamily="34" charset="0"/>
              </a:rPr>
              <a:t> of </a:t>
            </a:r>
            <a:r>
              <a:rPr lang="en-US" altLang="en-US" sz="1500" dirty="0">
                <a:solidFill>
                  <a:srgbClr val="CC0000"/>
                </a:solidFill>
                <a:cs typeface="Arial" panose="020B0604020202020204" pitchFamily="34" charset="0"/>
              </a:rPr>
              <a:t>agarose</a:t>
            </a:r>
            <a:r>
              <a:rPr lang="en-US" altLang="en-US" sz="1500" dirty="0">
                <a:cs typeface="Arial" panose="020B0604020202020204" pitchFamily="34" charset="0"/>
              </a:rPr>
              <a:t> in </a:t>
            </a:r>
            <a:r>
              <a:rPr lang="en-US" altLang="en-US" sz="1500" dirty="0">
                <a:solidFill>
                  <a:srgbClr val="6600CC"/>
                </a:solidFill>
                <a:cs typeface="Arial" panose="020B0604020202020204" pitchFamily="34" charset="0"/>
              </a:rPr>
              <a:t>150 mL</a:t>
            </a:r>
            <a:r>
              <a:rPr lang="en-US" altLang="en-US" sz="1500" dirty="0">
                <a:solidFill>
                  <a:schemeClr val="fol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1500" dirty="0">
                <a:cs typeface="Arial" panose="020B0604020202020204" pitchFamily="34" charset="0"/>
              </a:rPr>
              <a:t>of</a:t>
            </a:r>
            <a:r>
              <a:rPr lang="en-US" altLang="en-US" sz="1500" dirty="0">
                <a:solidFill>
                  <a:schemeClr val="fol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1500" dirty="0">
                <a:solidFill>
                  <a:srgbClr val="6600CC"/>
                </a:solidFill>
                <a:cs typeface="Arial" panose="020B0604020202020204" pitchFamily="34" charset="0"/>
              </a:rPr>
              <a:t>1X Buffer</a:t>
            </a:r>
            <a:r>
              <a:rPr lang="en-US" altLang="en-US" sz="1500" dirty="0">
                <a:cs typeface="Arial" panose="020B0604020202020204" pitchFamily="34" charset="0"/>
              </a:rPr>
              <a:t>.</a:t>
            </a:r>
          </a:p>
          <a:p>
            <a:r>
              <a:rPr lang="en-US" altLang="en-US" sz="1500" i="1" dirty="0">
                <a:cs typeface="Arial" panose="020B0604020202020204" pitchFamily="34" charset="0"/>
              </a:rPr>
              <a:t>Alternatively; 1.44 grams of agarose in 180 mL of 1X Buffer =6 gels ( 6 gels=180mL ) or 1.6 grams of agarose in 200mL of 1X Buffer.</a:t>
            </a:r>
            <a:endParaRPr lang="en-US" altLang="en-US" sz="1500" i="1" dirty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altLang="en-US" sz="1500" dirty="0"/>
              <a:t>Melt agarose in microwave ( or hot plate) until all “flecks” are dissolved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altLang="en-US" sz="1500" dirty="0"/>
              <a:t>Let cool until you can “handle” it (~60°C)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altLang="en-US" sz="1500" dirty="0"/>
              <a:t>Pour gels, let cool, then store in one or more </a:t>
            </a:r>
            <a:r>
              <a:rPr lang="en-US" altLang="en-US" sz="1500" u="sng" dirty="0"/>
              <a:t>zip lock bags or plastic container</a:t>
            </a:r>
            <a:endParaRPr lang="en-US" altLang="en-US" sz="1500" dirty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altLang="en-US" sz="1500" dirty="0"/>
              <a:t>***When returning gel to electrophoresis box, make sure wells are facing up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1" y="2826873"/>
            <a:ext cx="3471863" cy="164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91" y="566330"/>
            <a:ext cx="1745456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P6230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1" y="587762"/>
            <a:ext cx="15859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809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63538" y="1280162"/>
            <a:ext cx="4569612" cy="3114475"/>
          </a:xfrm>
        </p:spPr>
        <p:txBody>
          <a:bodyPr/>
          <a:lstStyle/>
          <a:p>
            <a:r>
              <a:rPr lang="en-US" altLang="en-US" sz="1950" dirty="0"/>
              <a:t>Leave in water bath @ 60°C until your students are ready to pour them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This is after you melt it in an Erlenmeyer flask, in the microwave at a boil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A hot water bath is not hot enough to dissolve agarose. </a:t>
            </a:r>
            <a:endParaRPr lang="en-US" altLang="en-US" sz="1800" dirty="0"/>
          </a:p>
          <a:p>
            <a:r>
              <a:rPr lang="en-US" altLang="en-US" sz="1950" dirty="0"/>
              <a:t>Students can gently slide it into </a:t>
            </a:r>
            <a:r>
              <a:rPr lang="en-US" altLang="en-US" sz="1950" dirty="0" err="1"/>
              <a:t>ziplock</a:t>
            </a:r>
            <a:r>
              <a:rPr lang="en-US" altLang="en-US" sz="1950" dirty="0"/>
              <a:t> bag for lab the next day</a:t>
            </a:r>
            <a:r>
              <a:rPr lang="en-US" altLang="ja-JP" sz="1950" dirty="0">
                <a:ea typeface="ＭＳ Ｐゴシック" pitchFamily="34" charset="-128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gels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039446" y="1279961"/>
            <a:ext cx="2511623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97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l="41827" t="-1" r="39562" b="88131"/>
          <a:stretch/>
        </p:blipFill>
        <p:spPr>
          <a:xfrm>
            <a:off x="2815259" y="1627615"/>
            <a:ext cx="833946" cy="39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064" y="563295"/>
            <a:ext cx="2365827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050" b="1" kern="1200" dirty="0">
                <a:solidFill>
                  <a:srgbClr val="FF0000"/>
                </a:solidFill>
                <a:latin typeface="Calibri" panose="020F0502020204030204"/>
              </a:rPr>
              <a:t>Lab </a:t>
            </a:r>
            <a:r>
              <a:rPr lang="en-US" sz="1050" b="1" kern="1200">
                <a:solidFill>
                  <a:srgbClr val="FF0000"/>
                </a:solidFill>
                <a:latin typeface="Calibri" panose="020F0502020204030204"/>
              </a:rPr>
              <a:t>1.2: </a:t>
            </a:r>
            <a:r>
              <a:rPr lang="en-US" sz="1050" b="1" u="sng" kern="1200">
                <a:solidFill>
                  <a:srgbClr val="FF0000"/>
                </a:solidFill>
                <a:latin typeface="Calibri" panose="020F0502020204030204"/>
              </a:rPr>
              <a:t>Step </a:t>
            </a:r>
            <a:r>
              <a:rPr lang="en-US" sz="1050" b="1" u="sng" kern="1200" dirty="0">
                <a:solidFill>
                  <a:srgbClr val="FF0000"/>
                </a:solidFill>
                <a:latin typeface="Calibri" panose="020F0502020204030204"/>
              </a:rPr>
              <a:t>A</a:t>
            </a:r>
            <a:r>
              <a:rPr lang="en-US" sz="1050" b="1" kern="1200" dirty="0">
                <a:solidFill>
                  <a:srgbClr val="FF0000"/>
                </a:solidFill>
                <a:latin typeface="Calibri" panose="020F0502020204030204"/>
              </a:rPr>
              <a:t> 0.8% gels</a:t>
            </a:r>
          </a:p>
          <a:p>
            <a:pPr defTabSz="342900">
              <a:buClrTx/>
            </a:pPr>
            <a:r>
              <a:rPr lang="en-US" sz="105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Lab 4A  and Colony: </a:t>
            </a:r>
            <a:r>
              <a:rPr lang="en-US" sz="105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Step A</a:t>
            </a:r>
            <a:r>
              <a:rPr lang="en-US" sz="105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0.8 % gels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1892" b="38543"/>
          <a:stretch/>
        </p:blipFill>
        <p:spPr>
          <a:xfrm>
            <a:off x="1424054" y="1212818"/>
            <a:ext cx="1389177" cy="1550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6690" y="2727919"/>
            <a:ext cx="66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7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150mL</a:t>
            </a:r>
          </a:p>
          <a:p>
            <a:pPr defTabSz="342900">
              <a:buClrTx/>
            </a:pPr>
            <a:r>
              <a:rPr lang="en-US" sz="7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1X Sodium Borate buffer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732" y="1892865"/>
            <a:ext cx="56928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788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1.2g</a:t>
            </a:r>
          </a:p>
        </p:txBody>
      </p:sp>
      <p:sp>
        <p:nvSpPr>
          <p:cNvPr id="7" name="Arc 6"/>
          <p:cNvSpPr/>
          <p:nvPr/>
        </p:nvSpPr>
        <p:spPr>
          <a:xfrm rot="2449117">
            <a:off x="3374457" y="1929140"/>
            <a:ext cx="146976" cy="273324"/>
          </a:xfrm>
          <a:prstGeom prst="arc">
            <a:avLst/>
          </a:prstGeom>
          <a:ln w="12700" cap="rnd">
            <a:solidFill>
              <a:schemeClr val="bg1">
                <a:lumMod val="50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7510" y="1055223"/>
            <a:ext cx="1237592" cy="577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05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Lab 4A, Colony PCR</a:t>
            </a:r>
          </a:p>
          <a:p>
            <a:pPr defTabSz="342900">
              <a:buClrTx/>
            </a:pPr>
            <a:r>
              <a:rPr lang="en-US" sz="105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Step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019" t="527" r="41367" b="62714"/>
          <a:stretch/>
        </p:blipFill>
        <p:spPr>
          <a:xfrm>
            <a:off x="5322910" y="983713"/>
            <a:ext cx="291051" cy="90662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697510" y="1772776"/>
            <a:ext cx="1407403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1771" y="862927"/>
            <a:ext cx="840662" cy="81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788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Add 15µL </a:t>
            </a:r>
            <a:r>
              <a:rPr lang="en-US" sz="788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SyberSafe</a:t>
            </a:r>
            <a:r>
              <a:rPr lang="en-US" sz="788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® to 150mL of 1X SB or 1µL to 10mL of 1X SB</a:t>
            </a:r>
          </a:p>
          <a:p>
            <a:pPr defTabSz="342900">
              <a:buClrTx/>
            </a:pPr>
            <a:r>
              <a:rPr lang="en-US" sz="788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Gently swirl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rcRect l="33147"/>
          <a:stretch/>
        </p:blipFill>
        <p:spPr>
          <a:xfrm>
            <a:off x="2721788" y="3521851"/>
            <a:ext cx="2469430" cy="1393031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4894212" y="2442615"/>
            <a:ext cx="656899" cy="1021981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760985" y="2452582"/>
            <a:ext cx="661988" cy="1030622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500373" y="2394301"/>
            <a:ext cx="171446" cy="138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13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7210912" y="3263873"/>
            <a:ext cx="209735" cy="138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13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482571" y="1055223"/>
            <a:ext cx="0" cy="76248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67012" y="2811754"/>
            <a:ext cx="833946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050" b="1" kern="1200" dirty="0">
                <a:solidFill>
                  <a:srgbClr val="FF0000"/>
                </a:solidFill>
                <a:latin typeface="Calibri" panose="020F0502020204030204"/>
              </a:rPr>
              <a:t>Lab 1.2:</a:t>
            </a:r>
          </a:p>
          <a:p>
            <a:pPr defTabSz="342900">
              <a:buClrTx/>
            </a:pPr>
            <a:r>
              <a:rPr lang="en-US" sz="1050" b="1" u="sng" kern="1200" dirty="0">
                <a:solidFill>
                  <a:srgbClr val="FF0000"/>
                </a:solidFill>
                <a:latin typeface="Calibri" panose="020F0502020204030204"/>
              </a:rPr>
              <a:t>Step 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0340" y="2442614"/>
            <a:ext cx="1760306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05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Lab 4A/Colony PCR: </a:t>
            </a:r>
            <a:r>
              <a:rPr lang="en-US" sz="105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Step 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9596" y="3413875"/>
            <a:ext cx="1237592" cy="5078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9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Let the solution cool down to about 60 °C at room temperature.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0374" y="-87541"/>
            <a:ext cx="370089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22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Making Agarose Gels</a:t>
            </a:r>
          </a:p>
        </p:txBody>
      </p:sp>
      <p:sp>
        <p:nvSpPr>
          <p:cNvPr id="32" name="Isosceles Triangle 31"/>
          <p:cNvSpPr/>
          <p:nvPr/>
        </p:nvSpPr>
        <p:spPr>
          <a:xfrm>
            <a:off x="3345254" y="592451"/>
            <a:ext cx="137067" cy="1050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2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2710820" y="2966011"/>
            <a:ext cx="139212" cy="17002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5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382040" y="798497"/>
            <a:ext cx="137066" cy="1321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2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51693" y="1270637"/>
            <a:ext cx="190991" cy="15621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5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07216" y="2511237"/>
            <a:ext cx="113431" cy="1210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5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57683" y="3623745"/>
            <a:ext cx="2094306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b="1" i="1" u="sng" kern="1200" dirty="0">
                <a:solidFill>
                  <a:prstClr val="white"/>
                </a:solidFill>
                <a:latin typeface="Calibri" panose="020F0502020204030204"/>
              </a:rPr>
              <a:t>Running Buffer for all labs: 1X Sodium Borate;</a:t>
            </a:r>
          </a:p>
          <a:p>
            <a:pPr defTabSz="342900">
              <a:buClrTx/>
            </a:pPr>
            <a:r>
              <a:rPr lang="en-US" sz="1350" b="1" i="1" u="sng" kern="1200" dirty="0">
                <a:solidFill>
                  <a:prstClr val="white"/>
                </a:solidFill>
                <a:latin typeface="Calibri" panose="020F0502020204030204"/>
              </a:rPr>
              <a:t>ie:10 mL 20X SB to 190 mL dH</a:t>
            </a:r>
            <a:r>
              <a:rPr lang="en-US" sz="1350" b="1" i="1" u="sng" kern="1200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350" b="1" i="1" u="sng" kern="1200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73442" y="4053202"/>
            <a:ext cx="136172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(30mLs of agarose per plate; ~ 5 gels per flask for lab 1.2 and 4A and Colony PCR.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45968" y="264552"/>
            <a:ext cx="3057458" cy="461665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200" b="1" kern="1200" dirty="0">
                <a:solidFill>
                  <a:srgbClr val="FF0000"/>
                </a:solidFill>
                <a:latin typeface="Calibri" panose="020F0502020204030204"/>
              </a:rPr>
              <a:t>Lab 1.2</a:t>
            </a:r>
            <a:r>
              <a:rPr lang="en-US" sz="1200" b="1" kern="1200" dirty="0">
                <a:solidFill>
                  <a:prstClr val="black"/>
                </a:solidFill>
                <a:latin typeface="Calibri" panose="020F0502020204030204"/>
              </a:rPr>
              <a:t>: no </a:t>
            </a:r>
            <a:r>
              <a:rPr lang="en-US" sz="1200" b="1" kern="1200" dirty="0" err="1">
                <a:solidFill>
                  <a:prstClr val="black"/>
                </a:solidFill>
                <a:latin typeface="Calibri" panose="020F0502020204030204"/>
              </a:rPr>
              <a:t>SyberSafe</a:t>
            </a:r>
            <a:r>
              <a:rPr lang="en-US" sz="1200" b="1" kern="1200" dirty="0">
                <a:solidFill>
                  <a:prstClr val="black"/>
                </a:solidFill>
                <a:latin typeface="Calibri" panose="020F0502020204030204"/>
              </a:rPr>
              <a:t>® </a:t>
            </a:r>
          </a:p>
          <a:p>
            <a:pPr defTabSz="342900">
              <a:buClrTx/>
            </a:pPr>
            <a:r>
              <a:rPr lang="en-US" sz="1200" b="1" kern="1200" dirty="0">
                <a:solidFill>
                  <a:srgbClr val="0070C0"/>
                </a:solidFill>
                <a:latin typeface="Calibri" panose="020F0502020204030204"/>
              </a:rPr>
              <a:t>Lab 4A and Colony PCR</a:t>
            </a:r>
            <a:r>
              <a:rPr lang="en-US" sz="1200" b="1" kern="1200" dirty="0">
                <a:solidFill>
                  <a:prstClr val="black"/>
                </a:solidFill>
                <a:latin typeface="Calibri" panose="020F0502020204030204"/>
              </a:rPr>
              <a:t>: add </a:t>
            </a:r>
            <a:r>
              <a:rPr lang="en-US" sz="1200" b="1" kern="1200" dirty="0" err="1">
                <a:solidFill>
                  <a:prstClr val="black"/>
                </a:solidFill>
                <a:latin typeface="Calibri" panose="020F0502020204030204"/>
              </a:rPr>
              <a:t>SyberSafe</a:t>
            </a:r>
            <a:r>
              <a:rPr lang="en-US" sz="1200" b="1" kern="1200" dirty="0">
                <a:solidFill>
                  <a:prstClr val="black"/>
                </a:solidFill>
                <a:latin typeface="Calibri" panose="020F0502020204030204"/>
              </a:rPr>
              <a:t>®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557043" y="291764"/>
            <a:ext cx="203072" cy="14406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5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572902" y="495879"/>
            <a:ext cx="203073" cy="1602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US" sz="1013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23" y="4692750"/>
            <a:ext cx="2117889" cy="42893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014092" y="2012881"/>
            <a:ext cx="635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675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Back in microwave</a:t>
            </a:r>
          </a:p>
        </p:txBody>
      </p:sp>
    </p:spTree>
    <p:extLst>
      <p:ext uri="{BB962C8B-B14F-4D97-AF65-F5344CB8AC3E}">
        <p14:creationId xmlns:p14="http://schemas.microsoft.com/office/powerpoint/2010/main" val="353532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dirty="0"/>
              <a:t>Load RD into pipettes</a:t>
            </a:r>
          </a:p>
          <a:p>
            <a:pPr marL="342900" indent="-342900">
              <a:buAutoNum type="arabicPeriod"/>
            </a:pPr>
            <a:r>
              <a:rPr lang="en-US" sz="2400" dirty="0"/>
              <a:t>Dispense into practice gels/plates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Part A </a:t>
            </a:r>
            <a:r>
              <a:rPr lang="en-US" altLang="en-US" dirty="0"/>
              <a:t>– Pipetting into wells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35" y="1018278"/>
            <a:ext cx="3574085" cy="352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805" y="2975372"/>
            <a:ext cx="1700213" cy="15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067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/>
              <a:t>Centrifuge solutions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/>
              <a:t>Set pipette to 10 </a:t>
            </a:r>
            <a:r>
              <a:rPr lang="en-US" altLang="en-US" sz="2100" dirty="0" err="1">
                <a:latin typeface="Trebuchet MS" panose="020B0603020202020204" pitchFamily="34" charset="0"/>
              </a:rPr>
              <a:t>μL</a:t>
            </a:r>
            <a:r>
              <a:rPr lang="en-US" altLang="en-US" sz="2100" dirty="0"/>
              <a:t>, fresh tip, and check volume of each tube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Load into pipette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/>
              <a:t>Dispense into corresponding and labeled well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/>
              <a:t>Run gel electrophoresis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Part B </a:t>
            </a:r>
            <a:r>
              <a:rPr lang="en-US" altLang="en-US" dirty="0"/>
              <a:t>– Separating dyes with gel electrophoresis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5627914" y="1280162"/>
            <a:ext cx="3152406" cy="3114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79312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2392" r="12153" b="45923"/>
          <a:stretch/>
        </p:blipFill>
        <p:spPr bwMode="auto">
          <a:xfrm>
            <a:off x="2370636" y="-1"/>
            <a:ext cx="4658814" cy="46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494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0" b="2082"/>
          <a:stretch/>
        </p:blipFill>
        <p:spPr bwMode="auto">
          <a:xfrm>
            <a:off x="1400175" y="171451"/>
            <a:ext cx="63436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2189" r="1014" b="95456"/>
          <a:stretch/>
        </p:blipFill>
        <p:spPr bwMode="auto">
          <a:xfrm>
            <a:off x="1400175" y="0"/>
            <a:ext cx="63436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753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363538" y="440248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OVERVIEW</a:t>
            </a: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0" lvl="0" indent="-23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Cloning a gene requires being able to dispense small and accurate volumes of enzymes, plasmids and media.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In order to fully mimic the processes used by industry professionals, students should become proficient in these techniques during this first laboratory. 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This proficiency will help ensure that they can perform the remaining laboratories with confidence and accuracy.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1800" dirty="0"/>
              <a:t>Method uses an electrical current and gel matrix to separate DNA</a:t>
            </a:r>
          </a:p>
          <a:p>
            <a:pPr lvl="1"/>
            <a:r>
              <a:rPr lang="en-US" altLang="en-US" sz="1650" dirty="0"/>
              <a:t>Molecules are negatively charged</a:t>
            </a:r>
          </a:p>
          <a:p>
            <a:pPr lvl="2"/>
            <a:r>
              <a:rPr lang="en-US" altLang="en-US" sz="1500" dirty="0"/>
              <a:t>Move towards positive (red) electrode</a:t>
            </a:r>
          </a:p>
          <a:p>
            <a:pPr lvl="2"/>
            <a:r>
              <a:rPr lang="en-US" altLang="en-US" sz="1500" dirty="0"/>
              <a:t>More negative = move faster</a:t>
            </a:r>
          </a:p>
          <a:p>
            <a:pPr lvl="2"/>
            <a:r>
              <a:rPr lang="en-US" altLang="en-US" sz="1500" dirty="0"/>
              <a:t>How does this relate to DNA??</a:t>
            </a:r>
          </a:p>
          <a:p>
            <a:pPr lvl="1"/>
            <a:r>
              <a:rPr lang="en-US" altLang="en-US" sz="1650" dirty="0"/>
              <a:t>Sort out according to size </a:t>
            </a:r>
          </a:p>
          <a:p>
            <a:pPr lvl="2"/>
            <a:r>
              <a:rPr lang="en-US" altLang="en-US" sz="1500" dirty="0"/>
              <a:t>Shape </a:t>
            </a:r>
          </a:p>
          <a:p>
            <a:pPr lvl="2"/>
            <a:r>
              <a:rPr lang="en-US" altLang="en-US" sz="1500" dirty="0"/>
              <a:t>Degree of electro-negativity 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Gel Electrophoresis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"/>
          <a:stretch/>
        </p:blipFill>
        <p:spPr bwMode="auto">
          <a:xfrm>
            <a:off x="4628087" y="1632292"/>
            <a:ext cx="4377371" cy="2410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0704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anchor="t"/>
          <a:lstStyle/>
          <a:p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Remove tape before placing in the gel box (if needed)</a:t>
            </a:r>
          </a:p>
          <a:p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Wells should be at the negative (black) end (run to red)</a:t>
            </a:r>
          </a:p>
          <a:p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Buffer should just cover the gel – no dimples</a:t>
            </a:r>
          </a:p>
          <a:p>
            <a:pPr lvl="1"/>
            <a:r>
              <a:rPr lang="en-US" altLang="en-US" dirty="0"/>
              <a:t>Cover with 1X </a:t>
            </a:r>
            <a:r>
              <a:rPr lang="en-US" altLang="en-US" dirty="0">
                <a:solidFill>
                  <a:srgbClr val="FF0000"/>
                </a:solidFill>
              </a:rPr>
              <a:t>SB</a:t>
            </a:r>
            <a:r>
              <a:rPr lang="en-US" altLang="en-US" dirty="0"/>
              <a:t> buffer</a:t>
            </a:r>
          </a:p>
          <a:p>
            <a:pPr lvl="2"/>
            <a:r>
              <a:rPr lang="en-US" altLang="en-US" dirty="0"/>
              <a:t>Sodium borate </a:t>
            </a:r>
            <a:endParaRPr lang="en-US" altLang="en-US" sz="2400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Put the gel box in position </a:t>
            </a:r>
            <a:r>
              <a:rPr lang="en-US" altLang="en-US" sz="2400" i="1" dirty="0">
                <a:latin typeface="Calibri" pitchFamily="34" charset="0"/>
                <a:ea typeface="ＭＳ Ｐゴシック" pitchFamily="34" charset="-128"/>
              </a:rPr>
              <a:t>before</a:t>
            </a:r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 loading the wells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471027"/>
            <a:ext cx="8416782" cy="46166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Setting up the Gel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2763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3538" y="1188076"/>
            <a:ext cx="4132262" cy="32065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950" dirty="0"/>
              <a:t>Set micropipette to 10 </a:t>
            </a:r>
            <a:r>
              <a:rPr lang="en-US" altLang="en-US" sz="1950" dirty="0" err="1">
                <a:latin typeface="Trebuchet MS" panose="020B0603020202020204" pitchFamily="34" charset="0"/>
              </a:rPr>
              <a:t>μL</a:t>
            </a:r>
            <a:r>
              <a:rPr lang="en-US" altLang="en-US" sz="1950" dirty="0">
                <a:latin typeface="Trebuchet MS" panose="020B0603020202020204" pitchFamily="34" charset="0"/>
              </a:rPr>
              <a:t> </a:t>
            </a:r>
            <a:r>
              <a:rPr lang="en-US" altLang="en-US" sz="1950" dirty="0"/>
              <a:t>and load each sample</a:t>
            </a:r>
          </a:p>
          <a:p>
            <a:pPr lvl="1">
              <a:lnSpc>
                <a:spcPct val="80000"/>
              </a:lnSpc>
            </a:pPr>
            <a:r>
              <a:rPr lang="en-US" altLang="en-US" sz="1950" dirty="0"/>
              <a:t>Record the wells and what is put into each well:</a:t>
            </a:r>
          </a:p>
          <a:p>
            <a:pPr>
              <a:lnSpc>
                <a:spcPct val="80000"/>
              </a:lnSpc>
            </a:pPr>
            <a:r>
              <a:rPr lang="en-US" altLang="en-US" sz="1950" dirty="0"/>
              <a:t>Loading samples:</a:t>
            </a:r>
          </a:p>
          <a:p>
            <a:pPr lvl="1">
              <a:lnSpc>
                <a:spcPct val="80000"/>
              </a:lnSpc>
            </a:pPr>
            <a:r>
              <a:rPr lang="en-US" altLang="en-US" sz="1950" dirty="0"/>
              <a:t>Center pipette</a:t>
            </a:r>
          </a:p>
          <a:p>
            <a:pPr lvl="1">
              <a:lnSpc>
                <a:spcPct val="80000"/>
              </a:lnSpc>
            </a:pPr>
            <a:r>
              <a:rPr lang="en-US" altLang="en-US" sz="1950" dirty="0"/>
              <a:t>Depress plunger slowly </a:t>
            </a:r>
          </a:p>
          <a:p>
            <a:pPr lvl="1">
              <a:lnSpc>
                <a:spcPct val="80000"/>
              </a:lnSpc>
            </a:pPr>
            <a:r>
              <a:rPr lang="en-US" altLang="en-US" sz="1950" dirty="0"/>
              <a:t>Use two hands!</a:t>
            </a:r>
          </a:p>
          <a:p>
            <a:pPr lvl="1">
              <a:lnSpc>
                <a:spcPct val="80000"/>
              </a:lnSpc>
            </a:pPr>
            <a:r>
              <a:rPr lang="en-US" altLang="en-US" sz="1950" dirty="0">
                <a:solidFill>
                  <a:srgbClr val="0070C0"/>
                </a:solidFill>
              </a:rPr>
              <a:t>Under buffer level, above gel well</a:t>
            </a:r>
          </a:p>
          <a:p>
            <a:pPr>
              <a:lnSpc>
                <a:spcPct val="80000"/>
              </a:lnSpc>
            </a:pPr>
            <a:r>
              <a:rPr lang="en-US" altLang="en-US" sz="1950" dirty="0"/>
              <a:t>May be able to skip lanes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38" y="424860"/>
            <a:ext cx="8416782" cy="507831"/>
          </a:xfrm>
        </p:spPr>
        <p:txBody>
          <a:bodyPr/>
          <a:lstStyle/>
          <a:p>
            <a:r>
              <a:rPr lang="en-US" altLang="en-US" sz="2700" dirty="0"/>
              <a:t>Using Gel Electrophoresis to Separate Molecules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35982" y="3115967"/>
            <a:ext cx="3958410" cy="127867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3"/>
          <a:stretch>
            <a:fillRect/>
          </a:stretch>
        </p:blipFill>
        <p:spPr bwMode="auto">
          <a:xfrm>
            <a:off x="5776354" y="1069447"/>
            <a:ext cx="2277666" cy="1909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786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PIPETTING TECHNIQUE</a:t>
            </a: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465513" y="914400"/>
            <a:ext cx="8229599" cy="302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906" lvl="0" indent="-23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rPr lang="en-US">
                <a:solidFill>
                  <a:srgbClr val="000000"/>
                </a:solidFill>
              </a:rPr>
              <a:t>Stability is the key to loading gels:</a:t>
            </a:r>
            <a:endParaRPr/>
          </a:p>
        </p:txBody>
      </p:sp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7900" y="1485900"/>
            <a:ext cx="1981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485900"/>
            <a:ext cx="19812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94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363538" y="290533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COMMON LOADING ERRORS</a:t>
            </a:r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5010150" y="1314450"/>
            <a:ext cx="264795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0" lvl="0" indent="-2317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 should be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not in well</a:t>
            </a:r>
            <a:endParaRPr/>
          </a:p>
          <a:p>
            <a:pPr marL="231770" lvl="0" indent="-920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0" lvl="0" indent="-2317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punch the tip through gel</a:t>
            </a:r>
            <a:endParaRPr/>
          </a:p>
          <a:p>
            <a:pPr marL="231770" lvl="0" indent="-920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0" lvl="0" indent="-2317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Dye spreading under well = punctured well</a:t>
            </a:r>
            <a:endParaRPr/>
          </a:p>
        </p:txBody>
      </p:sp>
      <p:pic>
        <p:nvPicPr>
          <p:cNvPr id="279" name="Google Shape;279;p22" descr="mp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055" y="857254"/>
            <a:ext cx="3120390" cy="4190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2"/>
          <p:cNvCxnSpPr/>
          <p:nvPr/>
        </p:nvCxnSpPr>
        <p:spPr>
          <a:xfrm flipH="1">
            <a:off x="3939194" y="2335661"/>
            <a:ext cx="971550" cy="997744"/>
          </a:xfrm>
          <a:prstGeom prst="straightConnector1">
            <a:avLst/>
          </a:prstGeom>
          <a:noFill/>
          <a:ln w="425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281" name="Google Shape;281;p22"/>
          <p:cNvCxnSpPr/>
          <p:nvPr/>
        </p:nvCxnSpPr>
        <p:spPr>
          <a:xfrm rot="10800000">
            <a:off x="2647462" y="3536191"/>
            <a:ext cx="2489803" cy="88158"/>
          </a:xfrm>
          <a:prstGeom prst="straightConnector1">
            <a:avLst/>
          </a:prstGeom>
          <a:noFill/>
          <a:ln w="425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282" name="Google Shape;282;p22"/>
          <p:cNvSpPr txBox="1"/>
          <p:nvPr/>
        </p:nvSpPr>
        <p:spPr>
          <a:xfrm>
            <a:off x="4663445" y="4844610"/>
            <a:ext cx="1982390" cy="2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"/>
              <a:buFont typeface="Arial"/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Courtesy: K. Schramm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0772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>
            <a:spLocks noGrp="1"/>
          </p:cNvSpPr>
          <p:nvPr>
            <p:ph type="title"/>
          </p:nvPr>
        </p:nvSpPr>
        <p:spPr>
          <a:xfrm>
            <a:off x="363538" y="30715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PROPER LOADING OF THE GEL</a:t>
            </a:r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body" idx="1"/>
          </p:nvPr>
        </p:nvSpPr>
        <p:spPr>
          <a:xfrm>
            <a:off x="4994563" y="1924916"/>
            <a:ext cx="3206981" cy="204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906" lvl="0" indent="-23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rPr lang="en-US" b="0">
                <a:solidFill>
                  <a:srgbClr val="000000"/>
                </a:solidFill>
              </a:rPr>
              <a:t>Tip in buffer, above well</a:t>
            </a:r>
            <a:endParaRPr/>
          </a:p>
          <a:p>
            <a:pPr marL="11906" lvl="0" indent="-23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endParaRPr b="0">
              <a:solidFill>
                <a:srgbClr val="000000"/>
              </a:solidFill>
            </a:endParaRPr>
          </a:p>
          <a:p>
            <a:pPr marL="11906" lvl="0" indent="-23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endParaRPr b="0">
              <a:solidFill>
                <a:srgbClr val="000000"/>
              </a:solidFill>
            </a:endParaRPr>
          </a:p>
          <a:p>
            <a:pPr marL="11906" lvl="0" indent="-23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None/>
            </a:pPr>
            <a:r>
              <a:rPr lang="en-US" b="0">
                <a:solidFill>
                  <a:srgbClr val="000000"/>
                </a:solidFill>
              </a:rPr>
              <a:t>Sample in well</a:t>
            </a:r>
            <a:endParaRPr/>
          </a:p>
        </p:txBody>
      </p:sp>
      <p:pic>
        <p:nvPicPr>
          <p:cNvPr id="289" name="Google Shape;289;p23" descr="mp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614" y="843028"/>
            <a:ext cx="3120390" cy="4190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23"/>
          <p:cNvCxnSpPr/>
          <p:nvPr/>
        </p:nvCxnSpPr>
        <p:spPr>
          <a:xfrm flipH="1">
            <a:off x="2857500" y="3132859"/>
            <a:ext cx="2137063" cy="611304"/>
          </a:xfrm>
          <a:prstGeom prst="straightConnector1">
            <a:avLst/>
          </a:prstGeom>
          <a:noFill/>
          <a:ln w="425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291" name="Google Shape;291;p23"/>
          <p:cNvCxnSpPr/>
          <p:nvPr/>
        </p:nvCxnSpPr>
        <p:spPr>
          <a:xfrm flipH="1">
            <a:off x="2814205" y="2368721"/>
            <a:ext cx="2223654" cy="1194481"/>
          </a:xfrm>
          <a:prstGeom prst="straightConnector1">
            <a:avLst/>
          </a:prstGeom>
          <a:noFill/>
          <a:ln w="425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292" name="Google Shape;292;p23"/>
          <p:cNvSpPr txBox="1"/>
          <p:nvPr/>
        </p:nvSpPr>
        <p:spPr>
          <a:xfrm>
            <a:off x="4705004" y="4802928"/>
            <a:ext cx="1982390" cy="2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"/>
              <a:buFont typeface="Arial"/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Courtesy: K. Schramm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6066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title"/>
          </p:nvPr>
        </p:nvSpPr>
        <p:spPr>
          <a:xfrm>
            <a:off x="261561" y="209644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 dirty="0"/>
              <a:t>SETTING UP GEL BOX</a:t>
            </a:r>
            <a:endParaRPr dirty="0"/>
          </a:p>
        </p:txBody>
      </p:sp>
      <p:sp>
        <p:nvSpPr>
          <p:cNvPr id="246" name="Google Shape;246;p18"/>
          <p:cNvSpPr txBox="1">
            <a:spLocks noGrp="1"/>
          </p:cNvSpPr>
          <p:nvPr>
            <p:ph type="body" idx="1"/>
          </p:nvPr>
        </p:nvSpPr>
        <p:spPr>
          <a:xfrm>
            <a:off x="312548" y="702087"/>
            <a:ext cx="8831452" cy="222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97644" lvl="0" indent="-197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 dirty="0"/>
              <a:t>Different sites may use different gel boxes</a:t>
            </a:r>
            <a:endParaRPr dirty="0"/>
          </a:p>
          <a:p>
            <a:pPr marL="197644" lvl="0" indent="-197644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 dirty="0"/>
              <a:t>Wells should be at the negative (black) end</a:t>
            </a:r>
            <a:endParaRPr dirty="0"/>
          </a:p>
          <a:p>
            <a:pPr marL="197644" lvl="0" indent="-197644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 dirty="0"/>
              <a:t>Buffer should just cover the gel–no dimples.</a:t>
            </a:r>
            <a:endParaRPr dirty="0"/>
          </a:p>
          <a:p>
            <a:pPr marL="197644" lvl="0" indent="-197644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 dirty="0"/>
              <a:t>Put the gel box in position </a:t>
            </a:r>
            <a:r>
              <a:rPr lang="en-US" i="1" dirty="0"/>
              <a:t>before</a:t>
            </a:r>
            <a:r>
              <a:rPr lang="en-US" dirty="0"/>
              <a:t> loading the wells.</a:t>
            </a:r>
            <a:endParaRPr dirty="0"/>
          </a:p>
          <a:p>
            <a:pPr marL="197644" lvl="0" indent="-197644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 dirty="0"/>
              <a:t>Power supplies set to instructions from site</a:t>
            </a:r>
            <a:endParaRPr dirty="0"/>
          </a:p>
          <a:p>
            <a:pPr marL="197644" lvl="0" indent="-197644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 dirty="0"/>
              <a:t>Always turn power supply off before opening gel box</a:t>
            </a:r>
            <a:endParaRPr dirty="0"/>
          </a:p>
        </p:txBody>
      </p:sp>
      <p:pic>
        <p:nvPicPr>
          <p:cNvPr id="5" name="Google Shape;254;p19">
            <a:extLst>
              <a:ext uri="{FF2B5EF4-FFF2-40B4-BE49-F238E27FC236}">
                <a16:creationId xmlns:a16="http://schemas.microsoft.com/office/drawing/2014/main" id="{9CB2C0E2-C018-D367-5D68-ADC0D1C46FA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754" y="3029051"/>
            <a:ext cx="2500894" cy="141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Thermo Scientific Owl EasyCast B1A Mini Gel Electrophoresis Systems EasyCast:Gel">
            <a:extLst>
              <a:ext uri="{FF2B5EF4-FFF2-40B4-BE49-F238E27FC236}">
                <a16:creationId xmlns:a16="http://schemas.microsoft.com/office/drawing/2014/main" id="{DAA18A89-AB30-E7B2-FF32-0F247340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0" y="2998275"/>
            <a:ext cx="2162522" cy="18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wl™ EC300XL2 Compact Power Supply">
            <a:extLst>
              <a:ext uri="{FF2B5EF4-FFF2-40B4-BE49-F238E27FC236}">
                <a16:creationId xmlns:a16="http://schemas.microsoft.com/office/drawing/2014/main" id="{80CDDA03-8831-1DFF-9EA9-CC5B4602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12" y="2833630"/>
            <a:ext cx="1900062" cy="16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19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63539" y="439717"/>
            <a:ext cx="8416925" cy="492892"/>
          </a:xfrm>
        </p:spPr>
        <p:txBody>
          <a:bodyPr/>
          <a:lstStyle/>
          <a:p>
            <a:pPr eaLnBrk="1" hangingPunct="1"/>
            <a:r>
              <a:rPr lang="en-US" altLang="en-US" sz="2603" dirty="0">
                <a:solidFill>
                  <a:schemeClr val="accent1"/>
                </a:solidFill>
              </a:rPr>
              <a:t>Using Gel Electrophoresis to Separate Molecules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525565" y="1139780"/>
            <a:ext cx="4555150" cy="326077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50" dirty="0">
                <a:solidFill>
                  <a:schemeClr val="tx1"/>
                </a:solidFill>
              </a:rPr>
              <a:t>Close cover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50" dirty="0">
                <a:solidFill>
                  <a:schemeClr val="tx1"/>
                </a:solidFill>
              </a:rPr>
              <a:t>Connect electrical leads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Negative – black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Positive - 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50" dirty="0">
                <a:solidFill>
                  <a:schemeClr val="tx1"/>
                </a:solidFill>
              </a:rPr>
              <a:t>Turn on power and set voltage to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50" dirty="0">
                <a:solidFill>
                  <a:schemeClr val="tx1"/>
                </a:solidFill>
              </a:rPr>
              <a:t>	</a:t>
            </a:r>
            <a:r>
              <a:rPr lang="en-US" altLang="en-US" sz="1650" dirty="0">
                <a:solidFill>
                  <a:schemeClr val="accent1"/>
                </a:solidFill>
              </a:rPr>
              <a:t>130-135v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Check for bubbles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chemeClr val="tx1"/>
                </a:solidFill>
              </a:rPr>
              <a:t>After 3 minutes, check that dyes are moving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chemeClr val="tx1"/>
                </a:solidFill>
              </a:rPr>
              <a:t>Turn off after roughly 10-15 minutes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25" dirty="0">
                <a:solidFill>
                  <a:schemeClr val="tx1"/>
                </a:solidFill>
              </a:rPr>
              <a:t>Should see all three dyes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50" dirty="0">
                <a:solidFill>
                  <a:schemeClr val="tx1"/>
                </a:solidFill>
              </a:rPr>
              <a:t>Turn off power and record results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31" y="1018600"/>
            <a:ext cx="1637109" cy="21836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7" y="3288198"/>
            <a:ext cx="2735067" cy="120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25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3539" y="1011133"/>
            <a:ext cx="5856957" cy="3389418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</a:rPr>
              <a:t>Dyes</a:t>
            </a:r>
          </a:p>
          <a:p>
            <a:pPr lvl="1"/>
            <a:r>
              <a:rPr lang="en-US" sz="1350" dirty="0">
                <a:solidFill>
                  <a:srgbClr val="FF9900"/>
                </a:solidFill>
              </a:rPr>
              <a:t>Orange G = 408.40 atomic units (au)</a:t>
            </a:r>
          </a:p>
          <a:p>
            <a:pPr lvl="1"/>
            <a:r>
              <a:rPr lang="en-US" sz="1350" dirty="0">
                <a:solidFill>
                  <a:srgbClr val="9933FF"/>
                </a:solidFill>
              </a:rPr>
              <a:t>Bromophenol blue = 669.98 au</a:t>
            </a:r>
          </a:p>
          <a:p>
            <a:pPr lvl="1"/>
            <a:r>
              <a:rPr lang="en-US" sz="1350" dirty="0">
                <a:solidFill>
                  <a:srgbClr val="00A5CC"/>
                </a:solidFill>
              </a:rPr>
              <a:t>Xylene </a:t>
            </a:r>
            <a:r>
              <a:rPr lang="en-US" sz="1350" dirty="0" err="1">
                <a:solidFill>
                  <a:srgbClr val="00A5CC"/>
                </a:solidFill>
              </a:rPr>
              <a:t>cyanole</a:t>
            </a:r>
            <a:r>
              <a:rPr lang="en-US" sz="1350" dirty="0">
                <a:solidFill>
                  <a:srgbClr val="00A5CC"/>
                </a:solidFill>
              </a:rPr>
              <a:t> = 538.62 au</a:t>
            </a:r>
          </a:p>
          <a:p>
            <a:r>
              <a:rPr lang="en-US" sz="1500" dirty="0">
                <a:solidFill>
                  <a:schemeClr val="accent1"/>
                </a:solidFill>
              </a:rPr>
              <a:t>Heavier molecules move slower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Molecules with more negative electric charge will move faster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Solution 1: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bromophenol blue, xylene </a:t>
            </a:r>
            <a:r>
              <a:rPr lang="en-US" sz="1350" dirty="0" err="1">
                <a:solidFill>
                  <a:schemeClr val="tx1"/>
                </a:solidFill>
              </a:rPr>
              <a:t>cyanole</a:t>
            </a:r>
            <a:r>
              <a:rPr lang="en-US" sz="1350" dirty="0">
                <a:solidFill>
                  <a:schemeClr val="tx1"/>
                </a:solidFill>
              </a:rPr>
              <a:t>, glycerin, water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Solution 2: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bromophenol blue, xylene </a:t>
            </a:r>
            <a:r>
              <a:rPr lang="en-US" sz="1350" dirty="0" err="1">
                <a:solidFill>
                  <a:schemeClr val="tx1"/>
                </a:solidFill>
              </a:rPr>
              <a:t>cyanole</a:t>
            </a:r>
            <a:r>
              <a:rPr lang="en-US" sz="1350" dirty="0">
                <a:solidFill>
                  <a:schemeClr val="tx1"/>
                </a:solidFill>
              </a:rPr>
              <a:t>, orange G, glycerin, water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Solution 3: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xylene </a:t>
            </a:r>
            <a:r>
              <a:rPr lang="en-US" sz="1350" dirty="0" err="1">
                <a:solidFill>
                  <a:schemeClr val="tx1"/>
                </a:solidFill>
              </a:rPr>
              <a:t>cyanole</a:t>
            </a:r>
            <a:r>
              <a:rPr lang="en-US" sz="1350" dirty="0">
                <a:solidFill>
                  <a:schemeClr val="tx1"/>
                </a:solidFill>
              </a:rPr>
              <a:t>, glycerin,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69" y="0"/>
            <a:ext cx="2521331" cy="4400551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229601" y="4903149"/>
            <a:ext cx="10179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514350" eaLnBrk="1" hangingPunct="1">
              <a:buClrTx/>
            </a:pPr>
            <a:r>
              <a:rPr lang="en-US" altLang="en-US" sz="1350" kern="1200" dirty="0">
                <a:solidFill>
                  <a:srgbClr val="000000"/>
                </a:solidFill>
                <a:latin typeface="Calibri" pitchFamily="34" charset="0"/>
                <a:cs typeface="+mn-cs"/>
              </a:rPr>
              <a:t>K. Schramm</a:t>
            </a:r>
          </a:p>
        </p:txBody>
      </p:sp>
    </p:spTree>
    <p:extLst>
      <p:ext uri="{BB962C8B-B14F-4D97-AF65-F5344CB8AC3E}">
        <p14:creationId xmlns:p14="http://schemas.microsoft.com/office/powerpoint/2010/main" val="99612422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25603" y="1280162"/>
            <a:ext cx="3641502" cy="31144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Which dye do you predict has the largest molecular weight?</a:t>
            </a:r>
          </a:p>
          <a:p>
            <a:pPr marL="0" indent="0">
              <a:buNone/>
            </a:pPr>
            <a:endParaRPr lang="en-US" sz="1500" dirty="0"/>
          </a:p>
          <a:p>
            <a:pPr marL="342900" indent="-342900">
              <a:buFont typeface="+mj-lt"/>
              <a:buAutoNum type="alphaUcPeriod"/>
            </a:pPr>
            <a:r>
              <a:rPr lang="en-US" sz="1550" dirty="0">
                <a:solidFill>
                  <a:srgbClr val="FF9900"/>
                </a:solidFill>
              </a:rPr>
              <a:t>Orange 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550" dirty="0">
                <a:solidFill>
                  <a:srgbClr val="9933FF"/>
                </a:solidFill>
              </a:rPr>
              <a:t>Bromophenol blue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550" dirty="0">
                <a:solidFill>
                  <a:srgbClr val="00A5CC"/>
                </a:solidFill>
              </a:rPr>
              <a:t>Xylene </a:t>
            </a:r>
            <a:r>
              <a:rPr lang="en-US" sz="1550" dirty="0" err="1">
                <a:solidFill>
                  <a:srgbClr val="00A5CC"/>
                </a:solidFill>
              </a:rPr>
              <a:t>cyanole</a:t>
            </a:r>
            <a:endParaRPr lang="en-US" sz="1550" dirty="0">
              <a:solidFill>
                <a:srgbClr val="00A5CC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34290" rIns="9144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US" sz="2603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Let’s play</a:t>
            </a:r>
            <a:endParaRPr lang="en-US" sz="2603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035297" y="2095399"/>
            <a:ext cx="542925" cy="24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ＭＳ Ｐゴシック" charset="-128"/>
                <a:cs typeface="+mn-cs"/>
              </a:rPr>
              <a:t>A</a:t>
            </a:r>
          </a:p>
        </p:txBody>
      </p:sp>
      <p:pic>
        <p:nvPicPr>
          <p:cNvPr id="8704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t="7620" r="6091" b="17734"/>
          <a:stretch>
            <a:fillRect/>
          </a:stretch>
        </p:blipFill>
        <p:spPr bwMode="auto">
          <a:xfrm>
            <a:off x="363538" y="1514546"/>
            <a:ext cx="4137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92385" y="2995513"/>
            <a:ext cx="442912" cy="2607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/>
          </a:gra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92385" y="2631182"/>
            <a:ext cx="442912" cy="216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/>
          </a:gra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14610" y="2270422"/>
            <a:ext cx="442912" cy="270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/>
          </a:gra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+mn-ea"/>
                <a:cs typeface="+mn-cs"/>
              </a:rPr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44321" y="3869021"/>
            <a:ext cx="4056242" cy="3037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b="1" kern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4970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363538" y="440248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LEARNING GOALS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0" lvl="0" indent="-23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Use micropipettes and technique of gel electrophoresis correctly 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Explain importance of micropipettes and gel electrophoresis in genetic engineering 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Describe how gel electrophoresis separates DNA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Explain how genetic engineering can be used to treat some genetic diseases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3539" y="1011133"/>
            <a:ext cx="5856957" cy="3389418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</a:rPr>
              <a:t>Dyes</a:t>
            </a:r>
          </a:p>
          <a:p>
            <a:pPr lvl="1"/>
            <a:r>
              <a:rPr lang="en-US" sz="1350" dirty="0">
                <a:solidFill>
                  <a:srgbClr val="FF9900"/>
                </a:solidFill>
              </a:rPr>
              <a:t>Orange G = 408.40 atomic units (au)</a:t>
            </a:r>
          </a:p>
          <a:p>
            <a:pPr lvl="1"/>
            <a:r>
              <a:rPr lang="en-US" sz="1350" dirty="0">
                <a:solidFill>
                  <a:srgbClr val="9933FF"/>
                </a:solidFill>
              </a:rPr>
              <a:t>Bromophenol blue = 669.98 au</a:t>
            </a:r>
          </a:p>
          <a:p>
            <a:pPr lvl="1"/>
            <a:r>
              <a:rPr lang="en-US" sz="1350" dirty="0">
                <a:solidFill>
                  <a:srgbClr val="00A5CC"/>
                </a:solidFill>
              </a:rPr>
              <a:t>Xylene </a:t>
            </a:r>
            <a:r>
              <a:rPr lang="en-US" sz="1350" dirty="0" err="1">
                <a:solidFill>
                  <a:srgbClr val="00A5CC"/>
                </a:solidFill>
              </a:rPr>
              <a:t>cyanole</a:t>
            </a:r>
            <a:r>
              <a:rPr lang="en-US" sz="1350" dirty="0">
                <a:solidFill>
                  <a:srgbClr val="00A5CC"/>
                </a:solidFill>
              </a:rPr>
              <a:t> = 538.62 au</a:t>
            </a:r>
          </a:p>
          <a:p>
            <a:r>
              <a:rPr lang="en-US" sz="1500" dirty="0">
                <a:solidFill>
                  <a:schemeClr val="accent1"/>
                </a:solidFill>
              </a:rPr>
              <a:t>Heavier molecules move slower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Molecules with more negative electric charge will move faster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Solution 1: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bromophenol blue, xylene </a:t>
            </a:r>
            <a:r>
              <a:rPr lang="en-US" sz="1350" dirty="0" err="1">
                <a:solidFill>
                  <a:schemeClr val="tx1"/>
                </a:solidFill>
              </a:rPr>
              <a:t>cyanole</a:t>
            </a:r>
            <a:r>
              <a:rPr lang="en-US" sz="1350" dirty="0">
                <a:solidFill>
                  <a:schemeClr val="tx1"/>
                </a:solidFill>
              </a:rPr>
              <a:t>, glycerin, water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Solution 2: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bromophenol blue, xylene </a:t>
            </a:r>
            <a:r>
              <a:rPr lang="en-US" sz="1350" dirty="0" err="1">
                <a:solidFill>
                  <a:schemeClr val="tx1"/>
                </a:solidFill>
              </a:rPr>
              <a:t>cyanole</a:t>
            </a:r>
            <a:r>
              <a:rPr lang="en-US" sz="1350" dirty="0">
                <a:solidFill>
                  <a:schemeClr val="tx1"/>
                </a:solidFill>
              </a:rPr>
              <a:t>, orange G, glycerin, water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Solution 3: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xylene </a:t>
            </a:r>
            <a:r>
              <a:rPr lang="en-US" sz="1350" dirty="0" err="1">
                <a:solidFill>
                  <a:schemeClr val="tx1"/>
                </a:solidFill>
              </a:rPr>
              <a:t>cyanole</a:t>
            </a:r>
            <a:r>
              <a:rPr lang="en-US" sz="1350" dirty="0">
                <a:solidFill>
                  <a:schemeClr val="tx1"/>
                </a:solidFill>
              </a:rPr>
              <a:t>, glycerin,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69" y="0"/>
            <a:ext cx="2521331" cy="4400551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229601" y="4903149"/>
            <a:ext cx="10179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/>
                <a:sym typeface="Arial"/>
              </a:rPr>
              <a:t>K. Schramm</a:t>
            </a:r>
          </a:p>
        </p:txBody>
      </p:sp>
    </p:spTree>
    <p:extLst>
      <p:ext uri="{BB962C8B-B14F-4D97-AF65-F5344CB8AC3E}">
        <p14:creationId xmlns:p14="http://schemas.microsoft.com/office/powerpoint/2010/main" val="4091840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34290" rIns="9144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US" sz="2603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</a:rPr>
              <a:t> Solution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170567" y="2066422"/>
            <a:ext cx="542925" cy="24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ＭＳ Ｐゴシック" charset="-128"/>
                <a:cs typeface="+mn-cs"/>
              </a:rPr>
              <a:t>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95885" y="1507595"/>
            <a:ext cx="38750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defTabSz="514350" eaLnBrk="1" hangingPunct="1">
              <a:buClrTx/>
            </a:pPr>
            <a:r>
              <a:rPr lang="en-US" altLang="en-US" sz="2100" kern="12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Bromophenol</a:t>
            </a:r>
            <a:r>
              <a:rPr lang="en-US" altLang="en-US" sz="2100" kern="12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blue (</a:t>
            </a:r>
            <a:r>
              <a:rPr lang="en-US" altLang="en-US" sz="2100" kern="1200" dirty="0">
                <a:solidFill>
                  <a:srgbClr val="9933FF"/>
                </a:solidFill>
                <a:latin typeface="Calibri" pitchFamily="34" charset="0"/>
                <a:cs typeface="+mn-cs"/>
              </a:rPr>
              <a:t>purple</a:t>
            </a:r>
            <a:r>
              <a:rPr lang="en-US" altLang="en-US" sz="2100" kern="1200" dirty="0">
                <a:solidFill>
                  <a:srgbClr val="000000"/>
                </a:solidFill>
                <a:latin typeface="Calibri" pitchFamily="34" charset="0"/>
                <a:cs typeface="+mn-cs"/>
              </a:rPr>
              <a:t>) is more negatively charged than xylene </a:t>
            </a:r>
            <a:r>
              <a:rPr lang="en-US" altLang="en-US" sz="2100" kern="12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cyanole</a:t>
            </a:r>
            <a:r>
              <a:rPr lang="en-US" altLang="en-US" sz="2100" kern="12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(</a:t>
            </a:r>
            <a:r>
              <a:rPr lang="en-US" altLang="en-US" sz="2100" kern="1200" dirty="0">
                <a:solidFill>
                  <a:srgbClr val="00A5CC"/>
                </a:solidFill>
                <a:latin typeface="Calibri" pitchFamily="34" charset="0"/>
                <a:cs typeface="+mn-cs"/>
              </a:rPr>
              <a:t>blue</a:t>
            </a:r>
            <a:r>
              <a:rPr lang="en-US" altLang="en-US" sz="2100" kern="1200" dirty="0">
                <a:solidFill>
                  <a:srgbClr val="000000"/>
                </a:solidFill>
                <a:latin typeface="Calibri" pitchFamily="34" charset="0"/>
                <a:cs typeface="+mn-cs"/>
              </a:rPr>
              <a:t>) due to negatively charged bromine ions. Therefore, it travels farther than the smaller xylene </a:t>
            </a:r>
            <a:r>
              <a:rPr lang="en-US" altLang="en-US" sz="2100" kern="12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cyanole</a:t>
            </a:r>
            <a:r>
              <a:rPr lang="en-US" altLang="en-US" sz="2100" kern="1200" dirty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pic>
        <p:nvPicPr>
          <p:cNvPr id="911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t="7620" r="6091" b="17734"/>
          <a:stretch>
            <a:fillRect/>
          </a:stretch>
        </p:blipFill>
        <p:spPr bwMode="auto">
          <a:xfrm>
            <a:off x="363539" y="1506829"/>
            <a:ext cx="4137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27655" y="2966536"/>
            <a:ext cx="442912" cy="2607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/>
          </a:gra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7655" y="2602204"/>
            <a:ext cx="442912" cy="216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/>
          </a:gra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9880" y="2241444"/>
            <a:ext cx="442912" cy="270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A00"/>
              </a:gs>
              <a:gs pos="39999">
                <a:srgbClr val="FF7D00"/>
              </a:gs>
              <a:gs pos="100000">
                <a:srgbClr val="D55800"/>
              </a:gs>
            </a:gsLst>
            <a:lin ang="5400000"/>
          </a:gradFill>
          <a:ln w="9525">
            <a:solidFill>
              <a:srgbClr val="FF8000"/>
            </a:solidFill>
            <a:round/>
            <a:headEnd/>
            <a:tailEnd/>
          </a:ln>
          <a:effectLst>
            <a:outerShdw blurRad="65500" dist="381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514350">
              <a:buClrTx/>
              <a:defRPr/>
            </a:pPr>
            <a:r>
              <a:rPr lang="en-US" sz="1013" kern="1200" dirty="0">
                <a:ea typeface="+mn-ea"/>
                <a:cs typeface="+mn-cs"/>
              </a:rPr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44321" y="3869021"/>
            <a:ext cx="4056242" cy="3037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b="1" kern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322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VIDEO RESOURCES</a:t>
            </a:r>
            <a:endParaRPr/>
          </a:p>
        </p:txBody>
      </p:sp>
      <p:pic>
        <p:nvPicPr>
          <p:cNvPr id="354" name="Google Shape;3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495" y="2400300"/>
            <a:ext cx="2503147" cy="166562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0"/>
          <p:cNvSpPr txBox="1"/>
          <p:nvPr/>
        </p:nvSpPr>
        <p:spPr>
          <a:xfrm>
            <a:off x="363537" y="1063229"/>
            <a:ext cx="83315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variety of video resources are available to help explain the finer points of the techniques used by both teachers and students during this laboratory.</a:t>
            </a:r>
            <a:endParaRPr/>
          </a:p>
        </p:txBody>
      </p:sp>
      <p:sp>
        <p:nvSpPr>
          <p:cNvPr id="356" name="Google Shape;356;p30"/>
          <p:cNvSpPr txBox="1">
            <a:spLocks noGrp="1"/>
          </p:cNvSpPr>
          <p:nvPr>
            <p:ph type="body" idx="1"/>
          </p:nvPr>
        </p:nvSpPr>
        <p:spPr>
          <a:xfrm>
            <a:off x="737754" y="2418913"/>
            <a:ext cx="5029200" cy="176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3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u="sng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Pouring a Gel</a:t>
            </a:r>
            <a:endParaRPr sz="1800" dirty="0">
              <a:solidFill>
                <a:srgbClr val="000000"/>
              </a:solidFill>
            </a:endParaRPr>
          </a:p>
          <a:p>
            <a:pPr marL="508397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u="sng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an Electrophoresis Box</a:t>
            </a:r>
            <a:endParaRPr sz="1800" dirty="0">
              <a:solidFill>
                <a:srgbClr val="000000"/>
              </a:solidFill>
            </a:endParaRPr>
          </a:p>
          <a:p>
            <a:pPr marL="508397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u="sng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Loading </a:t>
            </a:r>
            <a:r>
              <a:rPr lang="en-US" sz="1800" u="sng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Gel</a:t>
            </a:r>
            <a:endParaRPr lang="en-US" sz="1800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363538" y="440248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KEY IDEAS</a:t>
            </a: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0" lvl="0" indent="-23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Core of genetic engineering: carefully planned changes to DNA lead to production of specific proteins.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Genetic disease can be treated using proteins produced by bacteria whose DNA has been changed by the addition of the corresponding human gene. 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Those who carry out genetic engineering use very specific tools and have well-honed laboratory skills. 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Micropipettes are used to measure and transfer very small volumes of liquids.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0" lvl="0" indent="-23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The tools and techniques learned in this laboratory are fundamental to molecular biology and the biotechnology industry. </a:t>
            </a:r>
            <a:endParaRPr/>
          </a:p>
          <a:p>
            <a:pPr marL="231770" lvl="0" indent="-2317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Creating recombinant DNA relies on research and development teams employing these tools and techniques on a daily basis. </a:t>
            </a:r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CHAPTER 1: CONNECTIONS TO INDUSTRY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7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363538" y="932608"/>
            <a:ext cx="8416782" cy="346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1800"/>
              <a:t>Instruct students on the proper use of pipettes by employing a variety of available curriculum resources including hands-on practice laboratories and videos. </a:t>
            </a:r>
            <a:endParaRPr/>
          </a:p>
          <a:p>
            <a:pPr marL="231770" lvl="0" indent="-106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</a:pP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USING THE MICROPIPETTE</a:t>
            </a: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078" y="1849695"/>
            <a:ext cx="3566160" cy="200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3092595" y="4124365"/>
            <a:ext cx="2781126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 fontScale="97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6431"/>
              </a:buClr>
              <a:buSzPts val="731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217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Video 1</a:t>
            </a:r>
            <a:r>
              <a:rPr lang="en-US" sz="2175">
                <a:solidFill>
                  <a:srgbClr val="3B643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17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 2</a:t>
            </a:r>
            <a:endParaRPr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66C48DC-6D20-2CA7-D4FD-B5CC21394BDD}"/>
              </a:ext>
            </a:extLst>
          </p:cNvPr>
          <p:cNvSpPr/>
          <p:nvPr/>
        </p:nvSpPr>
        <p:spPr>
          <a:xfrm>
            <a:off x="6034322" y="4290276"/>
            <a:ext cx="463832" cy="3746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TYPES OF MICROPIPETTES</a:t>
            </a:r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735" y="1068563"/>
            <a:ext cx="2363391" cy="31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3108" y="1931171"/>
            <a:ext cx="1901428" cy="142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0385" y="742927"/>
            <a:ext cx="2106216" cy="380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micropipette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3538" y="1085851"/>
            <a:ext cx="4738301" cy="3278981"/>
          </a:xfrm>
          <a:prstGeom prst="rect">
            <a:avLst/>
          </a:prstGeom>
        </p:spPr>
        <p:txBody>
          <a:bodyPr/>
          <a:lstStyle>
            <a:lvl1pPr marL="309019" indent="-309019" algn="l" defTabSz="38092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933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indent="-300551" algn="l" defTabSz="380924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  <a:defRPr sz="2667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588" indent="-309019" algn="l" defTabSz="380924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40" indent="-300551" algn="l" defTabSz="38092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  <a:defRPr sz="2133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5612" indent="-226473" algn="l" defTabSz="38092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86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311" indent="0" algn="l" defTabSz="380924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004" indent="-95232" algn="l" defTabSz="380924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467" indent="-95232" algn="l" defTabSz="380924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929" indent="-95232" algn="l" defTabSz="380924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4" indent="-231764" defTabSz="285693">
              <a:lnSpc>
                <a:spcPct val="90000"/>
              </a:lnSpc>
              <a:spcBef>
                <a:spcPts val="600"/>
              </a:spcBef>
              <a:buClr>
                <a:srgbClr val="0063C3"/>
              </a:buClr>
            </a:pPr>
            <a:r>
              <a:rPr lang="en-US" altLang="en-US" sz="2200" dirty="0">
                <a:solidFill>
                  <a:srgbClr val="000000"/>
                </a:solidFill>
                <a:latin typeface="Arial"/>
              </a:rPr>
              <a:t>Micropipettes</a:t>
            </a:r>
          </a:p>
          <a:p>
            <a:pPr marL="457178" lvl="1" indent="-225413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Variable small quantities of liquid</a:t>
            </a:r>
          </a:p>
          <a:p>
            <a:pPr marL="457178" lvl="1" indent="-225413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Use with proper tip</a:t>
            </a:r>
          </a:p>
          <a:p>
            <a:pPr marL="688941" lvl="2" indent="-231764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r>
              <a:rPr lang="en-US" altLang="en-US" sz="1800" dirty="0">
                <a:solidFill>
                  <a:srgbClr val="000000"/>
                </a:solidFill>
                <a:latin typeface="Arial"/>
              </a:rPr>
              <a:t>Firm connection!</a:t>
            </a:r>
          </a:p>
          <a:p>
            <a:pPr marL="457178" lvl="1" indent="-225413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Do not lay down or point tip upward with fluid inside</a:t>
            </a:r>
          </a:p>
          <a:p>
            <a:pPr marL="231764" indent="-231764" defTabSz="285693">
              <a:lnSpc>
                <a:spcPct val="90000"/>
              </a:lnSpc>
              <a:spcBef>
                <a:spcPts val="600"/>
              </a:spcBef>
              <a:buClr>
                <a:srgbClr val="0063C3"/>
              </a:buClr>
            </a:pPr>
            <a:r>
              <a:rPr lang="en-US" altLang="en-US" sz="2200" dirty="0">
                <a:solidFill>
                  <a:srgbClr val="000000"/>
                </a:solidFill>
                <a:latin typeface="Arial"/>
              </a:rPr>
              <a:t>P-20</a:t>
            </a:r>
          </a:p>
          <a:p>
            <a:pPr marL="457178" lvl="1" indent="-225413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Dispense liquid </a:t>
            </a:r>
            <a:r>
              <a:rPr lang="en-US" altLang="en-US" sz="2000" i="1" dirty="0">
                <a:solidFill>
                  <a:srgbClr val="0063C3"/>
                </a:solidFill>
                <a:latin typeface="Arial"/>
              </a:rPr>
              <a:t>only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between 2 and 20 </a:t>
            </a:r>
            <a:r>
              <a:rPr lang="en-US" altLang="en-US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μL</a:t>
            </a:r>
            <a:endParaRPr lang="en-US" altLang="en-US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178" lvl="1" indent="-225413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Too much quantity can contaminate the barrel </a:t>
            </a:r>
          </a:p>
          <a:p>
            <a:pPr marL="457178" lvl="1" indent="-225413" defTabSz="285693">
              <a:lnSpc>
                <a:spcPct val="90000"/>
              </a:lnSpc>
              <a:spcBef>
                <a:spcPts val="400"/>
              </a:spcBef>
              <a:buClr>
                <a:srgbClr val="0063C3"/>
              </a:buClr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249" b="6250"/>
          <a:stretch/>
        </p:blipFill>
        <p:spPr>
          <a:xfrm rot="5400000">
            <a:off x="6095223" y="1975110"/>
            <a:ext cx="1917408" cy="1237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1888" b="-3284"/>
          <a:stretch/>
        </p:blipFill>
        <p:spPr>
          <a:xfrm rot="16200000">
            <a:off x="4805137" y="2387065"/>
            <a:ext cx="1926856" cy="140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038" r="4103" b="6545"/>
          <a:stretch/>
        </p:blipFill>
        <p:spPr>
          <a:xfrm rot="5400000">
            <a:off x="7364129" y="1389634"/>
            <a:ext cx="2004169" cy="1396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5294" y="3201432"/>
            <a:ext cx="715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050" b="1" kern="1200" dirty="0">
                <a:ea typeface="+mn-ea"/>
                <a:cs typeface="+mn-cs"/>
              </a:rPr>
              <a:t>Locked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3114" y="4093723"/>
            <a:ext cx="9117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050" b="1" kern="1200" dirty="0">
                <a:ea typeface="+mn-ea"/>
                <a:cs typeface="+mn-cs"/>
              </a:rPr>
              <a:t>Unlocked</a:t>
            </a:r>
          </a:p>
        </p:txBody>
      </p:sp>
    </p:spTree>
    <p:extLst>
      <p:ext uri="{BB962C8B-B14F-4D97-AF65-F5344CB8AC3E}">
        <p14:creationId xmlns:p14="http://schemas.microsoft.com/office/powerpoint/2010/main" val="29320244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BE_PowerPoint" id="{E1968B6B-8FC8-4B3B-88AA-F68AEB81A1A9}" vid="{0AF9ECC4-1A56-424C-89B1-929AF3ACF224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BE_PowerPoint" id="{E1968B6B-8FC8-4B3B-88AA-F68AEB81A1A9}" vid="{0AF9ECC4-1A56-424C-89B1-929AF3ACF22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1760</Words>
  <Application>Microsoft Office PowerPoint</Application>
  <PresentationFormat>On-screen Show (16:9)</PresentationFormat>
  <Paragraphs>255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Calisto MT</vt:lpstr>
      <vt:lpstr>Noto Sans Symbols</vt:lpstr>
      <vt:lpstr>Times</vt:lpstr>
      <vt:lpstr>Times New Roman</vt:lpstr>
      <vt:lpstr>Trebuchet MS</vt:lpstr>
      <vt:lpstr>Wingdings</vt:lpstr>
      <vt:lpstr>2016 Amgen Corporate Template_16x9_INTERNAL</vt:lpstr>
      <vt:lpstr>ABE_PowerPoint</vt:lpstr>
      <vt:lpstr>Office Theme</vt:lpstr>
      <vt:lpstr>1_ABE_PowerPoint</vt:lpstr>
      <vt:lpstr>AMGEN BIOTECH EXPERIENCE</vt:lpstr>
      <vt:lpstr>PowerPoint Presentation</vt:lpstr>
      <vt:lpstr>CHAPTER 1: OVERVIEW</vt:lpstr>
      <vt:lpstr>CHAPTER 1: LEARNING GOALS</vt:lpstr>
      <vt:lpstr>CHAPTER 1: KEY IDEAS</vt:lpstr>
      <vt:lpstr>CHAPTER 1: CONNECTIONS TO INDUSTRY</vt:lpstr>
      <vt:lpstr>USING THE MICROPIPETTE</vt:lpstr>
      <vt:lpstr>TYPES OF MICROPIPETTES</vt:lpstr>
      <vt:lpstr>The digital micropipette</vt:lpstr>
      <vt:lpstr>Reading a Pipette </vt:lpstr>
      <vt:lpstr>SETTING A PIPETTE</vt:lpstr>
      <vt:lpstr>PIPETTING TECHNIQUES</vt:lpstr>
      <vt:lpstr>PIPETTING TECHNIQUES CONT.</vt:lpstr>
      <vt:lpstr>PIPETTING TECHNIQUES CONT.</vt:lpstr>
      <vt:lpstr>CRITICAL PIPETTING RULES</vt:lpstr>
      <vt:lpstr>PROCEED TO STUDENT GUIDE ( pg 13 in 2019 guide) AND COMPLETE LAB 1.1    </vt:lpstr>
      <vt:lpstr>Pipetting – Exercise 1</vt:lpstr>
      <vt:lpstr>PowerPoint Presentation</vt:lpstr>
      <vt:lpstr>Lab 1.2</vt:lpstr>
      <vt:lpstr>Lab 1.2 – Gel Electrophoresis</vt:lpstr>
      <vt:lpstr>What will you need to do?</vt:lpstr>
      <vt:lpstr>SB Buffer solution</vt:lpstr>
      <vt:lpstr>Making gels</vt:lpstr>
      <vt:lpstr>Making gels</vt:lpstr>
      <vt:lpstr>PowerPoint Presentation</vt:lpstr>
      <vt:lpstr>Part A – Pipetting into wells</vt:lpstr>
      <vt:lpstr>Part B – Separating dyes with gel electrophoresis</vt:lpstr>
      <vt:lpstr>PowerPoint Presentation</vt:lpstr>
      <vt:lpstr>PowerPoint Presentation</vt:lpstr>
      <vt:lpstr>Gel Electrophoresis</vt:lpstr>
      <vt:lpstr>Setting up the Gel Box</vt:lpstr>
      <vt:lpstr>Using Gel Electrophoresis to Separate Molecules</vt:lpstr>
      <vt:lpstr>PIPETTING TECHNIQUE</vt:lpstr>
      <vt:lpstr>COMMON LOADING ERRORS</vt:lpstr>
      <vt:lpstr>PROPER LOADING OF THE GEL</vt:lpstr>
      <vt:lpstr>SETTING UP GEL BOX</vt:lpstr>
      <vt:lpstr>Using Gel Electrophoresis to Separate Molecules</vt:lpstr>
      <vt:lpstr>Solutions</vt:lpstr>
      <vt:lpstr>Let’s play</vt:lpstr>
      <vt:lpstr>Solutions</vt:lpstr>
      <vt:lpstr> Solution</vt:lpstr>
      <vt:lpstr>VIDEO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AMGEN BIOTECH EXPERIENCE</dc:title>
  <dc:creator>Ross, Angela</dc:creator>
  <cp:lastModifiedBy>Doreen Osgood-Dean</cp:lastModifiedBy>
  <cp:revision>15</cp:revision>
  <cp:lastPrinted>2023-05-23T16:49:02Z</cp:lastPrinted>
  <dcterms:created xsi:type="dcterms:W3CDTF">2017-12-07T00:03:58Z</dcterms:created>
  <dcterms:modified xsi:type="dcterms:W3CDTF">2023-05-23T18:29:28Z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0x010100844DCD056099374F9240A2183AC53A7C</vt:lpwstr>
  </property>
  <property fmtid="{D5CDD505-2E9C-101B-9397-08002B2CF9AE}" pid="3" name="Order">
    <vt:r8>576500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